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jpg"/>
  <Override PartName="/ppt/media/image8.jpg" ContentType="image/jpg"/>
  <Override PartName="/ppt/media/image9.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tags/tag2.xml" ContentType="application/vnd.openxmlformats-officedocument.presentationml.tags+xml"/>
  <Override PartName="/ppt/notesSlides/notesSlide98.xml" ContentType="application/vnd.openxmlformats-officedocument.presentationml.notesSlide+xml"/>
  <Override PartName="/ppt/tags/tag3.xml" ContentType="application/vnd.openxmlformats-officedocument.presentationml.tags+xml"/>
  <Override PartName="/ppt/notesSlides/notesSlide99.xml" ContentType="application/vnd.openxmlformats-officedocument.presentationml.notesSlide+xml"/>
  <Override PartName="/ppt/tags/tag4.xml" ContentType="application/vnd.openxmlformats-officedocument.presentationml.tags+xml"/>
  <Override PartName="/ppt/notesSlides/notesSlide100.xml" ContentType="application/vnd.openxmlformats-officedocument.presentationml.notesSlide+xml"/>
  <Override PartName="/ppt/tags/tag5.xml" ContentType="application/vnd.openxmlformats-officedocument.presentationml.tags+xml"/>
  <Override PartName="/ppt/notesSlides/notesSlide101.xml" ContentType="application/vnd.openxmlformats-officedocument.presentationml.notesSlide+xml"/>
  <Override PartName="/ppt/tags/tag6.xml" ContentType="application/vnd.openxmlformats-officedocument.presentationml.tag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106"/>
  </p:notesMasterIdLst>
  <p:sldIdLst>
    <p:sldId id="256" r:id="rId3"/>
    <p:sldId id="352" r:id="rId4"/>
    <p:sldId id="353" r:id="rId5"/>
    <p:sldId id="1183" r:id="rId6"/>
    <p:sldId id="259" r:id="rId7"/>
    <p:sldId id="1184"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1204"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1983" r:id="rId99"/>
    <p:sldId id="1186" r:id="rId100"/>
    <p:sldId id="1979" r:id="rId101"/>
    <p:sldId id="1978" r:id="rId102"/>
    <p:sldId id="1981" r:id="rId103"/>
    <p:sldId id="1980" r:id="rId104"/>
    <p:sldId id="1982" r:id="rId105"/>
  </p:sldIdLst>
  <p:sldSz cx="9144000" cy="5143500" type="screen16x9"/>
  <p:notesSz cx="6858000" cy="9144000"/>
  <p:embeddedFontLst>
    <p:embeddedFont>
      <p:font typeface="Arial Narrow" panose="020B0604020202020204" pitchFamily="34" charset="0"/>
      <p:regular r:id="rId107"/>
      <p:bold r:id="rId108"/>
      <p:italic r:id="rId109"/>
      <p:boldItalic r:id="rId110"/>
    </p:embeddedFont>
    <p:embeddedFont>
      <p:font typeface="Calibri" panose="020F0502020204030204" pitchFamily="34" charset="0"/>
      <p:regular r:id="rId111"/>
      <p:bold r:id="rId112"/>
      <p:italic r:id="rId113"/>
      <p:boldItalic r:id="rId114"/>
    </p:embeddedFont>
    <p:embeddedFont>
      <p:font typeface="Calibri Light" panose="020F0302020204030204" pitchFamily="34" charset="0"/>
      <p:regular r:id="rId115"/>
      <p:italic r:id="rId116"/>
    </p:embeddedFont>
    <p:embeddedFont>
      <p:font typeface="Century" panose="02040604050505020304" pitchFamily="18" charset="0"/>
      <p:regular r:id="rId1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FC40E5-AEA8-4062-A781-C26FB60CC0D1}">
  <a:tblStyle styleId="{ABFC40E5-AEA8-4062-A781-C26FB60CC0D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A24DCF7-0BBD-4C62-BA06-2212B06F5AF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9"/>
  </p:normalViewPr>
  <p:slideViewPr>
    <p:cSldViewPr snapToGrid="0">
      <p:cViewPr varScale="1">
        <p:scale>
          <a:sx n="147" d="100"/>
          <a:sy n="147" d="100"/>
        </p:scale>
        <p:origin x="64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font" Target="fonts/font11.fntdata"/><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font" Target="fonts/font6.fntdata"/><Relationship Id="rId16" Type="http://schemas.openxmlformats.org/officeDocument/2006/relationships/slide" Target="slides/slide14.xml"/><Relationship Id="rId107" Type="http://schemas.openxmlformats.org/officeDocument/2006/relationships/font" Target="fonts/font1.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font" Target="fonts/font7.fntdata"/><Relationship Id="rId118"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font" Target="fonts/font2.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font" Target="fonts/font8.fntdata"/><Relationship Id="rId119" Type="http://schemas.openxmlformats.org/officeDocument/2006/relationships/viewProps" Target="viewProps.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3.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font" Target="fonts/font4.fntdata"/><Relationship Id="rId115" Type="http://schemas.openxmlformats.org/officeDocument/2006/relationships/font" Target="fonts/font9.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font" Target="fonts/font5.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015110341671791E-2"/>
          <c:y val="2.3043053603387261E-2"/>
          <c:w val="0.89676290463692043"/>
          <c:h val="0.8898642085003643"/>
        </c:manualLayout>
      </c:layout>
      <c:lineChart>
        <c:grouping val="standard"/>
        <c:varyColors val="0"/>
        <c:ser>
          <c:idx val="0"/>
          <c:order val="0"/>
          <c:tx>
            <c:strRef>
              <c:f>Sheet1!$B$1</c:f>
              <c:strCache>
                <c:ptCount val="1"/>
                <c:pt idx="0">
                  <c:v>Call Volume</c:v>
                </c:pt>
              </c:strCache>
            </c:strRef>
          </c:tx>
          <c:spPr>
            <a:ln w="76200" cap="rnd">
              <a:solidFill>
                <a:schemeClr val="accent1"/>
              </a:solidFill>
              <a:round/>
            </a:ln>
            <a:effectLst/>
          </c:spPr>
          <c:marker>
            <c:symbol val="none"/>
          </c:marker>
          <c:cat>
            <c:numRef>
              <c:f>Sheet1!$A$2:$A$17</c:f>
              <c:numCache>
                <c:formatCode>[$-409]mmmmm\-yy;@</c:formatCode>
                <c:ptCount val="16"/>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numCache>
            </c:numRef>
          </c:cat>
          <c:val>
            <c:numRef>
              <c:f>Sheet1!$B$2:$B$17</c:f>
              <c:numCache>
                <c:formatCode>General</c:formatCode>
                <c:ptCount val="16"/>
                <c:pt idx="0">
                  <c:v>2</c:v>
                </c:pt>
                <c:pt idx="1">
                  <c:v>7</c:v>
                </c:pt>
                <c:pt idx="2">
                  <c:v>7</c:v>
                </c:pt>
                <c:pt idx="3">
                  <c:v>8</c:v>
                </c:pt>
                <c:pt idx="4">
                  <c:v>10</c:v>
                </c:pt>
                <c:pt idx="5">
                  <c:v>6</c:v>
                </c:pt>
                <c:pt idx="6">
                  <c:v>6</c:v>
                </c:pt>
                <c:pt idx="7">
                  <c:v>5</c:v>
                </c:pt>
                <c:pt idx="8">
                  <c:v>3</c:v>
                </c:pt>
                <c:pt idx="9">
                  <c:v>4</c:v>
                </c:pt>
                <c:pt idx="10">
                  <c:v>4</c:v>
                </c:pt>
                <c:pt idx="11">
                  <c:v>9</c:v>
                </c:pt>
                <c:pt idx="12">
                  <c:v>5</c:v>
                </c:pt>
                <c:pt idx="13">
                  <c:v>6</c:v>
                </c:pt>
                <c:pt idx="14">
                  <c:v>8</c:v>
                </c:pt>
                <c:pt idx="15">
                  <c:v>17</c:v>
                </c:pt>
              </c:numCache>
            </c:numRef>
          </c:val>
          <c:smooth val="0"/>
          <c:extLst>
            <c:ext xmlns:c16="http://schemas.microsoft.com/office/drawing/2014/chart" uri="{C3380CC4-5D6E-409C-BE32-E72D297353CC}">
              <c16:uniqueId val="{00000000-5F4A-45DC-A2AA-D6F23FE070C6}"/>
            </c:ext>
          </c:extLst>
        </c:ser>
        <c:dLbls>
          <c:showLegendKey val="0"/>
          <c:showVal val="0"/>
          <c:showCatName val="0"/>
          <c:showSerName val="0"/>
          <c:showPercent val="0"/>
          <c:showBubbleSize val="0"/>
        </c:dLbls>
        <c:smooth val="0"/>
        <c:axId val="549708112"/>
        <c:axId val="605763504"/>
      </c:lineChart>
      <c:dateAx>
        <c:axId val="549708112"/>
        <c:scaling>
          <c:orientation val="minMax"/>
          <c:max val="44286"/>
        </c:scaling>
        <c:delete val="0"/>
        <c:axPos val="b"/>
        <c:numFmt formatCode="[$-409]mmmmm\-yy;@"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605763504"/>
        <c:crosses val="autoZero"/>
        <c:auto val="0"/>
        <c:lblOffset val="100"/>
        <c:baseTimeUnit val="months"/>
        <c:minorUnit val="1"/>
        <c:minorTimeUnit val="months"/>
      </c:dateAx>
      <c:valAx>
        <c:axId val="605763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Calls per Month</a:t>
                </a:r>
              </a:p>
            </c:rich>
          </c:tx>
          <c:layout>
            <c:manualLayout>
              <c:xMode val="edge"/>
              <c:yMode val="edge"/>
              <c:x val="9.3317093624583367E-4"/>
              <c:y val="0.3167643084729022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970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eader.elsevier.com/reader/sd/pii/S0740547212001055?token=ED01A398B7F9AAF267D482D923988F219AA4495CDBC5E3576197002FF07856064A26F91E20E82E5519E707ADDA57924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samhsa.gov/medication-assisted-treatment"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www.centerforgenderandjustice.org/assets/files/wcj_continuing-care_trauma.pdf" TargetMode="External"/><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hyperlink" Target="https://www.centerforgenderandjustice.org/assets/files/6.-mdoc-bv-evaluation-long-term-outcomes-rpt-2013.pdf" TargetMode="Externa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bc0a3942c_2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bbc0a3942c_2_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bbc0a3942c_2_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bc0a3942c_2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bbc0a3942c_2_2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a:p>
            <a:pPr marL="114300" lvl="0" indent="-114300" algn="l" rtl="0">
              <a:spcBef>
                <a:spcPts val="0"/>
              </a:spcBef>
              <a:spcAft>
                <a:spcPts val="0"/>
              </a:spcAft>
              <a:buNone/>
            </a:pPr>
            <a:r>
              <a:rPr lang="en"/>
              <a:t>Most likely to experience health consequences – from MMWR surveillance summary 2013</a:t>
            </a:r>
            <a:endParaRPr/>
          </a:p>
          <a:p>
            <a:pPr marL="0" lvl="0" indent="0" algn="l" rtl="0">
              <a:spcBef>
                <a:spcPts val="0"/>
              </a:spcBef>
              <a:spcAft>
                <a:spcPts val="0"/>
              </a:spcAft>
              <a:buNone/>
            </a:pPr>
            <a:r>
              <a:rPr lang="en"/>
              <a:t>Studies have shown that adolescents who regularly abuse substances are more likely to initiate sex at a younger age, to have more sex partners, to have unprotected sex, and to become infected with an STI (other citations form Ritchwood paper)</a:t>
            </a:r>
            <a:endParaRPr/>
          </a:p>
          <a:p>
            <a:pPr marL="0" lvl="0" indent="0" algn="l" rtl="0">
              <a:spcBef>
                <a:spcPts val="0"/>
              </a:spcBef>
              <a:spcAft>
                <a:spcPts val="0"/>
              </a:spcAft>
              <a:buClr>
                <a:schemeClr val="dk1"/>
              </a:buClr>
              <a:buSzPts val="1200"/>
              <a:buFont typeface="Calibri"/>
              <a:buNone/>
            </a:pPr>
            <a:endParaRPr/>
          </a:p>
        </p:txBody>
      </p:sp>
      <p:sp>
        <p:nvSpPr>
          <p:cNvPr id="256" name="Google Shape;256;gbbc0a3942c_2_23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a:latin typeface="Calibri"/>
                <a:ea typeface="Calibri"/>
                <a:cs typeface="Calibri"/>
                <a:sym typeface="Calibri"/>
              </a:rPr>
              <a:t>[ADD PRESENTATION TITLE: INSERT TAB &gt; HEADER &amp; FOOTER &gt; NOTES AND HANDOUTS]</a:t>
            </a:r>
            <a:endParaRPr/>
          </a:p>
        </p:txBody>
      </p:sp>
      <p:sp>
        <p:nvSpPr>
          <p:cNvPr id="257" name="Google Shape;257;gbbc0a3942c_2_23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latin typeface="Calibri"/>
                <a:ea typeface="Calibri"/>
                <a:cs typeface="Calibri"/>
                <a:sym typeface="Calibri"/>
              </a:rPr>
              <a:t>2/8/21</a:t>
            </a:r>
            <a:endParaRPr>
              <a:latin typeface="Calibri"/>
              <a:ea typeface="Calibri"/>
              <a:cs typeface="Calibri"/>
              <a:sym typeface="Calibri"/>
            </a:endParaRPr>
          </a:p>
        </p:txBody>
      </p:sp>
      <p:sp>
        <p:nvSpPr>
          <p:cNvPr id="258" name="Google Shape;258;gbbc0a3942c_2_2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latin typeface="Calibri"/>
                <a:ea typeface="Calibri"/>
                <a:cs typeface="Calibri"/>
                <a:sym typeface="Calibri"/>
              </a:rPr>
              <a:t>10</a:t>
            </a:fld>
            <a:endParaRPr>
              <a:latin typeface="Calibri"/>
              <a:ea typeface="Calibri"/>
              <a:cs typeface="Calibri"/>
              <a:sym typeface="Calibri"/>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a:t>
            </a:r>
            <a:r>
              <a:rPr lang="en-US" sz="1800" dirty="0"/>
              <a:t>ou can also </a:t>
            </a:r>
            <a:r>
              <a:rPr lang="en-US" sz="1800" baseline="0" dirty="0"/>
              <a:t>keep in touch with  ATTC, NORC and AMERSA via their newsletters and social media. Sign up to receive emails and follow them on Twitter and Facebook. </a:t>
            </a:r>
            <a:endParaRPr lang="en-US" sz="1800"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5407F5E-1248-0D41-AA81-B50EA45314D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100</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9242705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5407F5E-1248-0D41-AA81-B50EA45314D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101</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954125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5407F5E-1248-0D41-AA81-B50EA45314D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102</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2456859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bbc0a3942c_2_7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6" name="Google Shape;946;gbbc0a3942c_2_7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Thank you so much for attending. That concludes today’s webinar.</a:t>
            </a:r>
            <a:endParaRPr dirty="0"/>
          </a:p>
        </p:txBody>
      </p:sp>
      <p:sp>
        <p:nvSpPr>
          <p:cNvPr id="947" name="Google Shape;947;gbbc0a3942c_2_7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bbc0a3942c_2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bbc0a3942c_2_2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
              <a:t>50% of adults who suffer from SUD started using substances before age 15</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Dennis, M.; Babor, T.F.; Roebuck, C.; and Donaldson, J. Changing the focus: The case for recognizing and treating cannabis use disorders. Addiction 97:(s1):4–15, 2002.</a:t>
            </a:r>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McCabe, S.E.; West, B.T.; Morales, M.; Cranford, J.A.; and Boyd, C.J. Does early onset of non-medical use of prescription drugs predict subsequent prescription drug abuse and dependence? Results from a national study. Addiction 102(12):1920–1930, 2007.</a:t>
            </a:r>
            <a:endParaRPr/>
          </a:p>
        </p:txBody>
      </p:sp>
      <p:sp>
        <p:nvSpPr>
          <p:cNvPr id="267" name="Google Shape;267;gbbc0a3942c_2_24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a:latin typeface="Calibri"/>
                <a:ea typeface="Calibri"/>
                <a:cs typeface="Calibri"/>
                <a:sym typeface="Calibri"/>
              </a:rPr>
              <a:t>[ADD PRESENTATION TITLE: INSERT TAB &gt; HEADER &amp; FOOTER &gt; NOTES AND HANDOUTS]</a:t>
            </a:r>
            <a:endParaRPr/>
          </a:p>
        </p:txBody>
      </p:sp>
      <p:sp>
        <p:nvSpPr>
          <p:cNvPr id="268" name="Google Shape;268;gbbc0a3942c_2_24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latin typeface="Calibri"/>
                <a:ea typeface="Calibri"/>
                <a:cs typeface="Calibri"/>
                <a:sym typeface="Calibri"/>
              </a:rPr>
              <a:t>2/8/21</a:t>
            </a:r>
            <a:endParaRPr>
              <a:latin typeface="Calibri"/>
              <a:ea typeface="Calibri"/>
              <a:cs typeface="Calibri"/>
              <a:sym typeface="Calibri"/>
            </a:endParaRPr>
          </a:p>
        </p:txBody>
      </p:sp>
      <p:sp>
        <p:nvSpPr>
          <p:cNvPr id="269" name="Google Shape;269;gbbc0a3942c_2_2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latin typeface="Calibri"/>
                <a:ea typeface="Calibri"/>
                <a:cs typeface="Calibri"/>
                <a:sym typeface="Calibri"/>
              </a:rPr>
              <a:t>11</a:t>
            </a:fld>
            <a:endParaRPr>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bbc0a3942c_2_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bbc0a3942c_2_2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Dennis, M., &amp; Scott, C. K. (2007). Managing addiction as a chronic condition. Addiction Science &amp; Clinical Practice, 4(1), 45.</a:t>
            </a:r>
            <a:endParaRPr/>
          </a:p>
        </p:txBody>
      </p:sp>
      <p:sp>
        <p:nvSpPr>
          <p:cNvPr id="278" name="Google Shape;278;gbbc0a3942c_2_25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a:latin typeface="Calibri"/>
                <a:ea typeface="Calibri"/>
                <a:cs typeface="Calibri"/>
                <a:sym typeface="Calibri"/>
              </a:rPr>
              <a:t>[ADD PRESENTATION TITLE: INSERT TAB &gt; HEADER &amp; FOOTER &gt; NOTES AND HANDOUTS]</a:t>
            </a:r>
            <a:endParaRPr/>
          </a:p>
        </p:txBody>
      </p:sp>
      <p:sp>
        <p:nvSpPr>
          <p:cNvPr id="279" name="Google Shape;279;gbbc0a3942c_2_25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latin typeface="Calibri"/>
                <a:ea typeface="Calibri"/>
                <a:cs typeface="Calibri"/>
                <a:sym typeface="Calibri"/>
              </a:rPr>
              <a:t>2/8/21</a:t>
            </a:r>
            <a:endParaRPr>
              <a:latin typeface="Calibri"/>
              <a:ea typeface="Calibri"/>
              <a:cs typeface="Calibri"/>
              <a:sym typeface="Calibri"/>
            </a:endParaRPr>
          </a:p>
        </p:txBody>
      </p:sp>
      <p:sp>
        <p:nvSpPr>
          <p:cNvPr id="280" name="Google Shape;280;gbbc0a3942c_2_2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latin typeface="Calibri"/>
                <a:ea typeface="Calibri"/>
                <a:cs typeface="Calibri"/>
                <a:sym typeface="Calibri"/>
              </a:rPr>
              <a:t>12</a:t>
            </a:fld>
            <a:endParaRPr>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bbc0a3942c_2_315:notes"/>
          <p:cNvSpPr>
            <a:spLocks noGrp="1" noRot="1" noChangeAspect="1"/>
          </p:cNvSpPr>
          <p:nvPr>
            <p:ph type="sldImg" idx="2"/>
          </p:nvPr>
        </p:nvSpPr>
        <p:spPr>
          <a:xfrm>
            <a:off x="412750" y="40005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bbc0a3942c_2_3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 sz="1110"/>
              <a:t>And we also know that early addiction treatment is effective in reducing adolescent substance use</a:t>
            </a:r>
            <a:endParaRPr/>
          </a:p>
          <a:p>
            <a:pPr marL="0" lvl="0" indent="0" algn="l" rtl="0">
              <a:lnSpc>
                <a:spcPct val="80000"/>
              </a:lnSpc>
              <a:spcBef>
                <a:spcPts val="0"/>
              </a:spcBef>
              <a:spcAft>
                <a:spcPts val="0"/>
              </a:spcAft>
              <a:buNone/>
            </a:pPr>
            <a:r>
              <a:rPr lang="en" sz="1110"/>
              <a:t>A meta-analysis of outpatient psychosocial treatment modalities by Tanner-Smith et al revealed that most treatment types are effective in reducing adolescent substance use (lower frequency of use, more abstinence)</a:t>
            </a:r>
            <a:endParaRPr/>
          </a:p>
          <a:p>
            <a:pPr marL="114300" marR="0" lvl="0" indent="-114300" algn="l" rtl="0">
              <a:lnSpc>
                <a:spcPct val="80000"/>
              </a:lnSpc>
              <a:spcBef>
                <a:spcPts val="800"/>
              </a:spcBef>
              <a:spcAft>
                <a:spcPts val="0"/>
              </a:spcAft>
              <a:buClr>
                <a:schemeClr val="dk1"/>
              </a:buClr>
              <a:buSzPts val="1110"/>
              <a:buFont typeface="Arial"/>
              <a:buChar char="•"/>
            </a:pPr>
            <a:r>
              <a:rPr lang="en" sz="1110"/>
              <a:t>PET – psychoeducational therapy</a:t>
            </a:r>
            <a:endParaRPr/>
          </a:p>
          <a:p>
            <a:pPr marL="114300" marR="0" lvl="0" indent="-43814" algn="l" rtl="0">
              <a:lnSpc>
                <a:spcPct val="80000"/>
              </a:lnSpc>
              <a:spcBef>
                <a:spcPts val="800"/>
              </a:spcBef>
              <a:spcAft>
                <a:spcPts val="0"/>
              </a:spcAft>
              <a:buClr>
                <a:schemeClr val="dk1"/>
              </a:buClr>
              <a:buSzPts val="1110"/>
              <a:buFont typeface="Arial"/>
              <a:buNone/>
            </a:pPr>
            <a:endParaRPr sz="1110"/>
          </a:p>
          <a:p>
            <a:pPr marL="114300" marR="0" lvl="0" indent="-114300" algn="l" rtl="0">
              <a:lnSpc>
                <a:spcPct val="80000"/>
              </a:lnSpc>
              <a:spcBef>
                <a:spcPts val="800"/>
              </a:spcBef>
              <a:spcAft>
                <a:spcPts val="0"/>
              </a:spcAft>
              <a:buClr>
                <a:schemeClr val="dk1"/>
              </a:buClr>
              <a:buSzPts val="1110"/>
              <a:buFont typeface="Arial"/>
              <a:buChar char="•"/>
            </a:pPr>
            <a:r>
              <a:rPr lang="en" sz="1110">
                <a:solidFill>
                  <a:schemeClr val="dk1"/>
                </a:solidFill>
                <a:latin typeface="Calibri"/>
                <a:ea typeface="Calibri"/>
                <a:cs typeface="Calibri"/>
                <a:sym typeface="Calibri"/>
              </a:rPr>
              <a:t>Fig. 1. Comparisons between different treatment types. Notes: The arrows point to the treatment type with the more positive outcomes in each comparison. The thickness of each arrow indicates the magnitude of the mean effect size and the number of studies on which it is based, each equally weighted. The treatment types are arrayed from left to right with those to the right generally showing larger positive effects than those to the left with which they are compared.</a:t>
            </a:r>
            <a:endParaRPr sz="1110"/>
          </a:p>
          <a:p>
            <a:pPr marL="0" lvl="0" indent="0" algn="l" rtl="0">
              <a:lnSpc>
                <a:spcPct val="80000"/>
              </a:lnSpc>
              <a:spcBef>
                <a:spcPts val="0"/>
              </a:spcBef>
              <a:spcAft>
                <a:spcPts val="0"/>
              </a:spcAft>
              <a:buNone/>
            </a:pPr>
            <a:endParaRPr sz="1110"/>
          </a:p>
          <a:p>
            <a:pPr marL="0" lvl="0" indent="0" algn="l" rtl="0">
              <a:lnSpc>
                <a:spcPct val="80000"/>
              </a:lnSpc>
              <a:spcBef>
                <a:spcPts val="0"/>
              </a:spcBef>
              <a:spcAft>
                <a:spcPts val="0"/>
              </a:spcAft>
              <a:buNone/>
            </a:pPr>
            <a:endParaRPr sz="1110"/>
          </a:p>
          <a:p>
            <a:pPr marL="0" lvl="0" indent="0" algn="l" rtl="0">
              <a:lnSpc>
                <a:spcPct val="80000"/>
              </a:lnSpc>
              <a:spcBef>
                <a:spcPts val="0"/>
              </a:spcBef>
              <a:spcAft>
                <a:spcPts val="0"/>
              </a:spcAft>
              <a:buNone/>
            </a:pPr>
            <a:endParaRPr sz="111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en" sz="1110">
                <a:solidFill>
                  <a:schemeClr val="dk1"/>
                </a:solidFill>
                <a:latin typeface="Calibri"/>
                <a:ea typeface="Calibri"/>
                <a:cs typeface="Calibri"/>
                <a:sym typeface="Calibri"/>
              </a:rPr>
              <a:t>Tanner-Smith, E. E., Wilson, S. J., &amp; Lipsey, M. W. (2013). The comparative effectiveness of outpatient treatment for adolescent substance abuse: A meta-analysis. Journal of substance abuse treatment, 44(2), 145-158.: </a:t>
            </a:r>
            <a:r>
              <a:rPr lang="en" sz="1110" u="sng">
                <a:solidFill>
                  <a:schemeClr val="hlink"/>
                </a:solidFill>
                <a:hlinkClick r:id="rId3"/>
              </a:rPr>
              <a:t>https://reader.elsevier.com/reader/sd/pii/S0740547212001055?token=ED01A398B7F9AAF267D482D923988F219AA4495CDBC5E3576197002FF07856064A26F91E20E82E5519E707ADDA579240</a:t>
            </a:r>
            <a:endParaRPr sz="1110"/>
          </a:p>
        </p:txBody>
      </p:sp>
      <p:sp>
        <p:nvSpPr>
          <p:cNvPr id="289" name="Google Shape;289;gbbc0a3942c_2_3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sz="600">
                <a:latin typeface="Calibri"/>
                <a:ea typeface="Calibri"/>
                <a:cs typeface="Calibri"/>
                <a:sym typeface="Calibri"/>
              </a:rPr>
              <a:t>[ADD PRESENTATION TITLE: INSERT TAB &gt; HEADER &amp; FOOTER &gt; NOTES AND HANDOUTS]</a:t>
            </a:r>
            <a:endParaRPr/>
          </a:p>
        </p:txBody>
      </p:sp>
      <p:sp>
        <p:nvSpPr>
          <p:cNvPr id="290" name="Google Shape;290;gbbc0a3942c_2_3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600">
                <a:latin typeface="Calibri"/>
                <a:ea typeface="Calibri"/>
                <a:cs typeface="Calibri"/>
                <a:sym typeface="Calibri"/>
              </a:rPr>
              <a:t>2/8/21</a:t>
            </a:r>
            <a:endParaRPr sz="600">
              <a:latin typeface="Calibri"/>
              <a:ea typeface="Calibri"/>
              <a:cs typeface="Calibri"/>
              <a:sym typeface="Calibri"/>
            </a:endParaRPr>
          </a:p>
        </p:txBody>
      </p:sp>
      <p:sp>
        <p:nvSpPr>
          <p:cNvPr id="291" name="Google Shape;291;gbbc0a3942c_2_3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600">
                <a:latin typeface="Calibri"/>
                <a:ea typeface="Calibri"/>
                <a:cs typeface="Calibri"/>
                <a:sym typeface="Calibri"/>
              </a:rPr>
              <a:t>13</a:t>
            </a:fld>
            <a:endParaRPr sz="60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bbc0a3942c_2_326:notes"/>
          <p:cNvSpPr>
            <a:spLocks noGrp="1" noRot="1" noChangeAspect="1"/>
          </p:cNvSpPr>
          <p:nvPr>
            <p:ph type="sldImg" idx="2"/>
          </p:nvPr>
        </p:nvSpPr>
        <p:spPr>
          <a:xfrm>
            <a:off x="412750" y="40005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bbc0a3942c_2_3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But even when addiction is recognized, few programs offer services that are tailored to the unique needs of youth. </a:t>
            </a:r>
            <a:endParaRPr/>
          </a:p>
          <a:p>
            <a:pPr marL="0" lvl="0" indent="0" algn="l" rtl="0">
              <a:spcBef>
                <a:spcPts val="0"/>
              </a:spcBef>
              <a:spcAft>
                <a:spcPts val="0"/>
              </a:spcAft>
              <a:buNone/>
            </a:pPr>
            <a:endParaRPr/>
          </a:p>
          <a:p>
            <a:pPr marL="114300" marR="0" lvl="0" indent="-114300" algn="l" rtl="0">
              <a:lnSpc>
                <a:spcPct val="100000"/>
              </a:lnSpc>
              <a:spcBef>
                <a:spcPts val="800"/>
              </a:spcBef>
              <a:spcAft>
                <a:spcPts val="0"/>
              </a:spcAft>
              <a:buClr>
                <a:srgbClr val="178CCB"/>
              </a:buClr>
              <a:buSzPts val="1200"/>
              <a:buFont typeface="Arial"/>
              <a:buChar char="•"/>
            </a:pPr>
            <a:r>
              <a:rPr lang="en" sz="1200">
                <a:solidFill>
                  <a:schemeClr val="dk1"/>
                </a:solidFill>
                <a:latin typeface="Calibri"/>
                <a:ea typeface="Calibri"/>
                <a:cs typeface="Calibri"/>
                <a:sym typeface="Calibri"/>
              </a:rPr>
              <a:t>Mericle, A. A., Arria, A. M., Meyers, K., Cacciola, J., Winters, K. C., &amp; Kirby, K. (2015). National trends in adolescent substance use disorders and treatment availability: 2003–2010. Journal of child &amp; adolescent substance abuse, 24(5), 255-263.</a:t>
            </a:r>
            <a:endParaRPr/>
          </a:p>
          <a:p>
            <a:pPr marL="0" lvl="0" indent="0" algn="l" rtl="0">
              <a:spcBef>
                <a:spcPts val="0"/>
              </a:spcBef>
              <a:spcAft>
                <a:spcPts val="0"/>
              </a:spcAft>
              <a:buNone/>
            </a:pPr>
            <a:endParaRPr/>
          </a:p>
        </p:txBody>
      </p:sp>
      <p:sp>
        <p:nvSpPr>
          <p:cNvPr id="301" name="Google Shape;301;gbbc0a3942c_2_3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sz="600">
                <a:latin typeface="Calibri"/>
                <a:ea typeface="Calibri"/>
                <a:cs typeface="Calibri"/>
                <a:sym typeface="Calibri"/>
              </a:rPr>
              <a:t>[ADD PRESENTATION TITLE: INSERT TAB &gt; HEADER &amp; FOOTER &gt; NOTES AND HANDOUTS]</a:t>
            </a:r>
            <a:endParaRPr/>
          </a:p>
        </p:txBody>
      </p:sp>
      <p:sp>
        <p:nvSpPr>
          <p:cNvPr id="302" name="Google Shape;302;gbbc0a3942c_2_3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600">
                <a:latin typeface="Calibri"/>
                <a:ea typeface="Calibri"/>
                <a:cs typeface="Calibri"/>
                <a:sym typeface="Calibri"/>
              </a:rPr>
              <a:t>2/8/21</a:t>
            </a:r>
            <a:endParaRPr sz="600">
              <a:latin typeface="Calibri"/>
              <a:ea typeface="Calibri"/>
              <a:cs typeface="Calibri"/>
              <a:sym typeface="Calibri"/>
            </a:endParaRPr>
          </a:p>
        </p:txBody>
      </p:sp>
      <p:sp>
        <p:nvSpPr>
          <p:cNvPr id="303" name="Google Shape;303;gbbc0a3942c_2_3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600">
                <a:latin typeface="Calibri"/>
                <a:ea typeface="Calibri"/>
                <a:cs typeface="Calibri"/>
                <a:sym typeface="Calibri"/>
              </a:rPr>
              <a:t>14</a:t>
            </a:fld>
            <a:endParaRPr sz="60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bbc0a3942c_2_3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bbc0a3942c_2_3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a:t>Intro: So what types of treatments can we offer to youth with substance use disorders once we identify them?</a:t>
            </a:r>
            <a:endParaRPr/>
          </a:p>
        </p:txBody>
      </p:sp>
      <p:sp>
        <p:nvSpPr>
          <p:cNvPr id="311" name="Google Shape;311;gbbc0a3942c_2_33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a:latin typeface="Calibri"/>
                <a:ea typeface="Calibri"/>
                <a:cs typeface="Calibri"/>
                <a:sym typeface="Calibri"/>
              </a:rPr>
              <a:t>[ADD PRESENTATION TITLE: INSERT TAB &gt; HEADER &amp; FOOTER &gt; NOTES AND HANDOUTS]</a:t>
            </a:r>
            <a:endParaRPr/>
          </a:p>
        </p:txBody>
      </p:sp>
      <p:sp>
        <p:nvSpPr>
          <p:cNvPr id="312" name="Google Shape;312;gbbc0a3942c_2_33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latin typeface="Calibri"/>
                <a:ea typeface="Calibri"/>
                <a:cs typeface="Calibri"/>
                <a:sym typeface="Calibri"/>
              </a:rPr>
              <a:t>2/8/21</a:t>
            </a:r>
            <a:endParaRPr>
              <a:latin typeface="Calibri"/>
              <a:ea typeface="Calibri"/>
              <a:cs typeface="Calibri"/>
              <a:sym typeface="Calibri"/>
            </a:endParaRPr>
          </a:p>
        </p:txBody>
      </p:sp>
      <p:sp>
        <p:nvSpPr>
          <p:cNvPr id="313" name="Google Shape;313;gbbc0a3942c_2_3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latin typeface="Calibri"/>
                <a:ea typeface="Calibri"/>
                <a:cs typeface="Calibri"/>
                <a:sym typeface="Calibri"/>
              </a:rPr>
              <a:t>15</a:t>
            </a:fld>
            <a:endParaRPr>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ce549f0dc4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ce549f0dc4_0_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Neinstein, L. S. (Ed.). (2016). Adolescent health care: a practical guide (Sixth Edition). Lippincott Williams &amp; Wilkins.</a:t>
            </a:r>
            <a:endParaRPr sz="1000">
              <a:solidFill>
                <a:srgbClr val="222222"/>
              </a:solidFill>
              <a:highlight>
                <a:srgbClr val="FFFFFF"/>
              </a:highlight>
            </a:endParaRPr>
          </a:p>
        </p:txBody>
      </p:sp>
      <p:sp>
        <p:nvSpPr>
          <p:cNvPr id="320" name="Google Shape;320;gce549f0dc4_0_1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52049"/>
              </a:buClr>
              <a:buSzPts val="800"/>
              <a:buFont typeface="Calibri"/>
              <a:buNone/>
            </a:pPr>
            <a:fld id="{00000000-1234-1234-1234-123412341234}" type="slidenum">
              <a:rPr lang="en" sz="800" u="none" strike="noStrike" cap="none">
                <a:solidFill>
                  <a:srgbClr val="052049"/>
                </a:solidFill>
                <a:latin typeface="Calibri"/>
                <a:ea typeface="Calibri"/>
                <a:cs typeface="Calibri"/>
                <a:sym typeface="Calibri"/>
              </a:rPr>
              <a:t>16</a:t>
            </a:fld>
            <a:endParaRPr sz="800" u="none" strike="noStrike" cap="none">
              <a:solidFill>
                <a:srgbClr val="052049"/>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c84763c31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c84763c31f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000">
                <a:solidFill>
                  <a:srgbClr val="222222"/>
                </a:solidFill>
                <a:highlight>
                  <a:srgbClr val="FFFFFF"/>
                </a:highlight>
              </a:rPr>
              <a:t>Treatment Retention per Campbell et al - Native American adolescents less likely to return after intake compared to white peers; African American adolescents spend less time in treatment than white peers. </a:t>
            </a:r>
            <a:endParaRPr sz="1000">
              <a:solidFill>
                <a:srgbClr val="222222"/>
              </a:solidFill>
              <a:highlight>
                <a:srgbClr val="FFFFFF"/>
              </a:highlight>
            </a:endParaRPr>
          </a:p>
          <a:p>
            <a:pPr marL="0" lvl="0" indent="0" algn="l" rtl="0">
              <a:spcBef>
                <a:spcPts val="0"/>
              </a:spcBef>
              <a:spcAft>
                <a:spcPts val="0"/>
              </a:spcAft>
              <a:buNone/>
            </a:pPr>
            <a:endParaRPr sz="1000">
              <a:solidFill>
                <a:srgbClr val="222222"/>
              </a:solidFill>
              <a:highlight>
                <a:srgbClr val="FFFFFF"/>
              </a:highlight>
            </a:endParaRPr>
          </a:p>
          <a:p>
            <a:pPr marL="0" lvl="0" indent="0" algn="l" rtl="0">
              <a:spcBef>
                <a:spcPts val="0"/>
              </a:spcBef>
              <a:spcAft>
                <a:spcPts val="0"/>
              </a:spcAft>
              <a:buNone/>
            </a:pPr>
            <a:r>
              <a:rPr lang="en" sz="1000">
                <a:solidFill>
                  <a:srgbClr val="222222"/>
                </a:solidFill>
                <a:highlight>
                  <a:srgbClr val="FFFFFF"/>
                </a:highlight>
              </a:rPr>
              <a:t>Retention by substance per Battjes et al - less likely to remain in treatment if using  alcohol or cannabis only (vs other drugs)</a:t>
            </a:r>
            <a:endParaRPr sz="1000">
              <a:solidFill>
                <a:srgbClr val="222222"/>
              </a:solidFill>
              <a:highlight>
                <a:srgbClr val="FFFFFF"/>
              </a:highlight>
            </a:endParaRPr>
          </a:p>
          <a:p>
            <a:pPr marL="0" lvl="0" indent="0" algn="l" rtl="0">
              <a:spcBef>
                <a:spcPts val="0"/>
              </a:spcBef>
              <a:spcAft>
                <a:spcPts val="0"/>
              </a:spcAft>
              <a:buNone/>
            </a:pPr>
            <a:endParaRPr sz="1000">
              <a:solidFill>
                <a:srgbClr val="222222"/>
              </a:solidFill>
              <a:highlight>
                <a:srgbClr val="FFFFFF"/>
              </a:highlight>
            </a:endParaRPr>
          </a:p>
          <a:p>
            <a:pPr marL="0" lvl="0" indent="0" algn="l" rtl="0">
              <a:spcBef>
                <a:spcPts val="0"/>
              </a:spcBef>
              <a:spcAft>
                <a:spcPts val="0"/>
              </a:spcAft>
              <a:buNone/>
            </a:pPr>
            <a:r>
              <a:rPr lang="en" sz="1000">
                <a:solidFill>
                  <a:srgbClr val="222222"/>
                </a:solidFill>
                <a:highlight>
                  <a:srgbClr val="FFFFFF"/>
                </a:highlight>
              </a:rPr>
              <a:t>Becan, J. E., Knight, D. K., Crawley, R. D., Joe, G. W., &amp; Flynn, P. M. (2015). Effectiveness of the Treatment Readiness and Induction Program for increasing adolescent motivation for change. </a:t>
            </a:r>
            <a:r>
              <a:rPr lang="en" sz="1000" i="1">
                <a:solidFill>
                  <a:srgbClr val="222222"/>
                </a:solidFill>
                <a:highlight>
                  <a:srgbClr val="FFFFFF"/>
                </a:highlight>
              </a:rPr>
              <a:t>Journal of substance abuse treatment</a:t>
            </a:r>
            <a:r>
              <a:rPr lang="en" sz="1000">
                <a:solidFill>
                  <a:srgbClr val="222222"/>
                </a:solidFill>
                <a:highlight>
                  <a:srgbClr val="FFFFFF"/>
                </a:highlight>
              </a:rPr>
              <a:t>, </a:t>
            </a:r>
            <a:r>
              <a:rPr lang="en" sz="1000" i="1">
                <a:solidFill>
                  <a:srgbClr val="222222"/>
                </a:solidFill>
                <a:highlight>
                  <a:srgbClr val="FFFFFF"/>
                </a:highlight>
              </a:rPr>
              <a:t>50</a:t>
            </a:r>
            <a:r>
              <a:rPr lang="en" sz="1000">
                <a:solidFill>
                  <a:srgbClr val="222222"/>
                </a:solidFill>
                <a:highlight>
                  <a:srgbClr val="FFFFFF"/>
                </a:highlight>
              </a:rPr>
              <a:t>, 38-49.</a:t>
            </a:r>
            <a:endParaRPr sz="1000">
              <a:solidFill>
                <a:srgbClr val="222222"/>
              </a:solidFill>
              <a:highlight>
                <a:srgbClr val="FFFFFF"/>
              </a:highlight>
            </a:endParaRPr>
          </a:p>
          <a:p>
            <a:pPr marL="0" lvl="0" indent="0" algn="l" rtl="0">
              <a:spcBef>
                <a:spcPts val="0"/>
              </a:spcBef>
              <a:spcAft>
                <a:spcPts val="0"/>
              </a:spcAft>
              <a:buNone/>
            </a:pPr>
            <a:endParaRPr sz="1000">
              <a:solidFill>
                <a:srgbClr val="222222"/>
              </a:solidFill>
              <a:highlight>
                <a:srgbClr val="FFFFFF"/>
              </a:highlight>
            </a:endParaRPr>
          </a:p>
          <a:p>
            <a:pPr marL="0" lvl="0" indent="0" algn="l" rtl="0">
              <a:spcBef>
                <a:spcPts val="0"/>
              </a:spcBef>
              <a:spcAft>
                <a:spcPts val="0"/>
              </a:spcAft>
              <a:buNone/>
            </a:pPr>
            <a:r>
              <a:rPr lang="en" sz="1000">
                <a:solidFill>
                  <a:srgbClr val="222222"/>
                </a:solidFill>
                <a:highlight>
                  <a:srgbClr val="FFFFFF"/>
                </a:highlight>
              </a:rPr>
              <a:t>Titus, J. C., &amp; Dennis, M. L. (2006). Cannabis youth treatment intervention: Preliminary findings and implications. </a:t>
            </a:r>
            <a:r>
              <a:rPr lang="en" sz="1000" i="1">
                <a:solidFill>
                  <a:srgbClr val="222222"/>
                </a:solidFill>
                <a:highlight>
                  <a:srgbClr val="FFFFFF"/>
                </a:highlight>
              </a:rPr>
              <a:t>Adolescent substance abuse: Research and clinical advances</a:t>
            </a:r>
            <a:r>
              <a:rPr lang="en" sz="1000">
                <a:solidFill>
                  <a:srgbClr val="222222"/>
                </a:solidFill>
                <a:highlight>
                  <a:srgbClr val="FFFFFF"/>
                </a:highlight>
              </a:rPr>
              <a:t>, 104-126.</a:t>
            </a:r>
            <a:endParaRPr sz="1000">
              <a:solidFill>
                <a:srgbClr val="222222"/>
              </a:solidFill>
              <a:highlight>
                <a:srgbClr val="FFFFFF"/>
              </a:highlight>
            </a:endParaRPr>
          </a:p>
          <a:p>
            <a:pPr marL="0" lvl="0" indent="0" algn="l" rtl="0">
              <a:spcBef>
                <a:spcPts val="0"/>
              </a:spcBef>
              <a:spcAft>
                <a:spcPts val="0"/>
              </a:spcAft>
              <a:buNone/>
            </a:pPr>
            <a:endParaRPr sz="1000">
              <a:solidFill>
                <a:srgbClr val="222222"/>
              </a:solidFill>
              <a:highlight>
                <a:srgbClr val="FFFFFF"/>
              </a:highlight>
            </a:endParaRPr>
          </a:p>
          <a:p>
            <a:pPr marL="0" lvl="0" indent="0" algn="l" rtl="0">
              <a:spcBef>
                <a:spcPts val="0"/>
              </a:spcBef>
              <a:spcAft>
                <a:spcPts val="0"/>
              </a:spcAft>
              <a:buNone/>
            </a:pPr>
            <a:r>
              <a:rPr lang="en" sz="1000">
                <a:solidFill>
                  <a:srgbClr val="222222"/>
                </a:solidFill>
                <a:highlight>
                  <a:srgbClr val="FFFFFF"/>
                </a:highlight>
              </a:rPr>
              <a:t>Wu, L. T., Blazer, D. G., Li, T. K., &amp; Woody, G. E. (2011). Treatment use and barriers among adolescents with prescription opioid use disorders. </a:t>
            </a:r>
            <a:r>
              <a:rPr lang="en" sz="1000" i="1">
                <a:solidFill>
                  <a:srgbClr val="222222"/>
                </a:solidFill>
                <a:highlight>
                  <a:srgbClr val="FFFFFF"/>
                </a:highlight>
              </a:rPr>
              <a:t>Addictive behaviors</a:t>
            </a:r>
            <a:r>
              <a:rPr lang="en" sz="1000">
                <a:solidFill>
                  <a:srgbClr val="222222"/>
                </a:solidFill>
                <a:highlight>
                  <a:srgbClr val="FFFFFF"/>
                </a:highlight>
              </a:rPr>
              <a:t>, </a:t>
            </a:r>
            <a:r>
              <a:rPr lang="en" sz="1000" i="1">
                <a:solidFill>
                  <a:srgbClr val="222222"/>
                </a:solidFill>
                <a:highlight>
                  <a:srgbClr val="FFFFFF"/>
                </a:highlight>
              </a:rPr>
              <a:t>36</a:t>
            </a:r>
            <a:r>
              <a:rPr lang="en" sz="1000">
                <a:solidFill>
                  <a:srgbClr val="222222"/>
                </a:solidFill>
                <a:highlight>
                  <a:srgbClr val="FFFFFF"/>
                </a:highlight>
              </a:rPr>
              <a:t>(12), 1233-1239.</a:t>
            </a:r>
            <a:endParaRPr sz="1000">
              <a:solidFill>
                <a:srgbClr val="222222"/>
              </a:solidFill>
              <a:highlight>
                <a:srgbClr val="FFFFFF"/>
              </a:highlight>
            </a:endParaRPr>
          </a:p>
          <a:p>
            <a:pPr marL="0" lvl="0" indent="0" algn="l" rtl="0">
              <a:spcBef>
                <a:spcPts val="0"/>
              </a:spcBef>
              <a:spcAft>
                <a:spcPts val="0"/>
              </a:spcAft>
              <a:buNone/>
            </a:pPr>
            <a:endParaRPr sz="1000">
              <a:solidFill>
                <a:srgbClr val="222222"/>
              </a:solidFill>
              <a:highlight>
                <a:srgbClr val="FFFFFF"/>
              </a:highlight>
            </a:endParaRPr>
          </a:p>
          <a:p>
            <a:pPr marL="0" lvl="0" indent="0" algn="l" rtl="0">
              <a:spcBef>
                <a:spcPts val="0"/>
              </a:spcBef>
              <a:spcAft>
                <a:spcPts val="0"/>
              </a:spcAft>
              <a:buNone/>
            </a:pPr>
            <a:r>
              <a:rPr lang="en" sz="1000">
                <a:solidFill>
                  <a:srgbClr val="222222"/>
                </a:solidFill>
                <a:highlight>
                  <a:srgbClr val="FFFFFF"/>
                </a:highlight>
              </a:rPr>
              <a:t>Campbell, C. I., Weisner, C., &amp; Sterling, S. (2006). Adolescents entering chemical dependency treatment in private managed care: ethnic differences in treatment initiation and retention. </a:t>
            </a:r>
            <a:r>
              <a:rPr lang="en" sz="1000" i="1">
                <a:solidFill>
                  <a:srgbClr val="222222"/>
                </a:solidFill>
                <a:highlight>
                  <a:srgbClr val="FFFFFF"/>
                </a:highlight>
              </a:rPr>
              <a:t>Journal of Adolescent Health</a:t>
            </a:r>
            <a:r>
              <a:rPr lang="en" sz="1000">
                <a:solidFill>
                  <a:srgbClr val="222222"/>
                </a:solidFill>
                <a:highlight>
                  <a:srgbClr val="FFFFFF"/>
                </a:highlight>
              </a:rPr>
              <a:t>, </a:t>
            </a:r>
            <a:r>
              <a:rPr lang="en" sz="1000" i="1">
                <a:solidFill>
                  <a:srgbClr val="222222"/>
                </a:solidFill>
                <a:highlight>
                  <a:srgbClr val="FFFFFF"/>
                </a:highlight>
              </a:rPr>
              <a:t>38</a:t>
            </a:r>
            <a:r>
              <a:rPr lang="en" sz="1000">
                <a:solidFill>
                  <a:srgbClr val="222222"/>
                </a:solidFill>
                <a:highlight>
                  <a:srgbClr val="FFFFFF"/>
                </a:highlight>
              </a:rPr>
              <a:t>(4), 343-350.</a:t>
            </a:r>
            <a:endParaRPr sz="1000">
              <a:solidFill>
                <a:srgbClr val="222222"/>
              </a:solidFill>
              <a:highlight>
                <a:srgbClr val="FFFFFF"/>
              </a:highlight>
            </a:endParaRPr>
          </a:p>
          <a:p>
            <a:pPr marL="0" lvl="0" indent="0" algn="l" rtl="0">
              <a:spcBef>
                <a:spcPts val="0"/>
              </a:spcBef>
              <a:spcAft>
                <a:spcPts val="0"/>
              </a:spcAft>
              <a:buNone/>
            </a:pPr>
            <a:endParaRPr sz="1000">
              <a:solidFill>
                <a:srgbClr val="222222"/>
              </a:solidFill>
              <a:highlight>
                <a:srgbClr val="FFFFFF"/>
              </a:highlight>
            </a:endParaRPr>
          </a:p>
          <a:p>
            <a:pPr marL="0" lvl="0" indent="0" algn="l" rtl="0">
              <a:spcBef>
                <a:spcPts val="0"/>
              </a:spcBef>
              <a:spcAft>
                <a:spcPts val="0"/>
              </a:spcAft>
              <a:buNone/>
            </a:pPr>
            <a:r>
              <a:rPr lang="en" sz="1000">
                <a:solidFill>
                  <a:srgbClr val="222222"/>
                </a:solidFill>
                <a:highlight>
                  <a:srgbClr val="FFFFFF"/>
                </a:highlight>
              </a:rPr>
              <a:t>Jaycox, L. H., Ebener, P., Damesek, L., &amp; Becker, K. (2004). Trauma exposure and retention in adolescent substance abuse treatment. </a:t>
            </a:r>
            <a:r>
              <a:rPr lang="en" sz="1000" i="1">
                <a:solidFill>
                  <a:srgbClr val="222222"/>
                </a:solidFill>
                <a:highlight>
                  <a:srgbClr val="FFFFFF"/>
                </a:highlight>
              </a:rPr>
              <a:t>Journal of Traumatic Stress: Official Publication of The International Society for Traumatic Stress Studies</a:t>
            </a:r>
            <a:r>
              <a:rPr lang="en" sz="1000">
                <a:solidFill>
                  <a:srgbClr val="222222"/>
                </a:solidFill>
                <a:highlight>
                  <a:srgbClr val="FFFFFF"/>
                </a:highlight>
              </a:rPr>
              <a:t>, </a:t>
            </a:r>
            <a:r>
              <a:rPr lang="en" sz="1000" i="1">
                <a:solidFill>
                  <a:srgbClr val="222222"/>
                </a:solidFill>
                <a:highlight>
                  <a:srgbClr val="FFFFFF"/>
                </a:highlight>
              </a:rPr>
              <a:t>17</a:t>
            </a:r>
            <a:r>
              <a:rPr lang="en" sz="1000">
                <a:solidFill>
                  <a:srgbClr val="222222"/>
                </a:solidFill>
                <a:highlight>
                  <a:srgbClr val="FFFFFF"/>
                </a:highlight>
              </a:rPr>
              <a:t>(2), 113-121.</a:t>
            </a:r>
            <a:endParaRPr sz="1000">
              <a:solidFill>
                <a:srgbClr val="222222"/>
              </a:solidFill>
              <a:highlight>
                <a:srgbClr val="FFFFFF"/>
              </a:highlight>
            </a:endParaRPr>
          </a:p>
          <a:p>
            <a:pPr marL="0" lvl="0" indent="0" algn="l" rtl="0">
              <a:spcBef>
                <a:spcPts val="0"/>
              </a:spcBef>
              <a:spcAft>
                <a:spcPts val="0"/>
              </a:spcAft>
              <a:buNone/>
            </a:pPr>
            <a:endParaRPr sz="1000">
              <a:solidFill>
                <a:srgbClr val="222222"/>
              </a:solidFill>
              <a:highlight>
                <a:srgbClr val="FFFFFF"/>
              </a:highlight>
            </a:endParaRPr>
          </a:p>
          <a:p>
            <a:pPr marL="0" lvl="0" indent="0" algn="l" rtl="0">
              <a:spcBef>
                <a:spcPts val="0"/>
              </a:spcBef>
              <a:spcAft>
                <a:spcPts val="0"/>
              </a:spcAft>
              <a:buNone/>
            </a:pPr>
            <a:r>
              <a:rPr lang="en" sz="1000">
                <a:solidFill>
                  <a:srgbClr val="222222"/>
                </a:solidFill>
                <a:highlight>
                  <a:srgbClr val="FFFFFF"/>
                </a:highlight>
              </a:rPr>
              <a:t>Battjes, R. J., Gordon, M. S., O'Grady, K. E., &amp; Kinlock, T. W. (2004). Predicting retention of adolescents in substance abuse treatment. </a:t>
            </a:r>
            <a:r>
              <a:rPr lang="en" sz="1000" i="1">
                <a:solidFill>
                  <a:srgbClr val="222222"/>
                </a:solidFill>
                <a:highlight>
                  <a:srgbClr val="FFFFFF"/>
                </a:highlight>
              </a:rPr>
              <a:t>Addictive Behaviors</a:t>
            </a:r>
            <a:r>
              <a:rPr lang="en" sz="1000">
                <a:solidFill>
                  <a:srgbClr val="222222"/>
                </a:solidFill>
                <a:highlight>
                  <a:srgbClr val="FFFFFF"/>
                </a:highlight>
              </a:rPr>
              <a:t>, </a:t>
            </a:r>
            <a:r>
              <a:rPr lang="en" sz="1000" i="1">
                <a:solidFill>
                  <a:srgbClr val="222222"/>
                </a:solidFill>
                <a:highlight>
                  <a:srgbClr val="FFFFFF"/>
                </a:highlight>
              </a:rPr>
              <a:t>29</a:t>
            </a:r>
            <a:r>
              <a:rPr lang="en" sz="1000">
                <a:solidFill>
                  <a:srgbClr val="222222"/>
                </a:solidFill>
                <a:highlight>
                  <a:srgbClr val="FFFFFF"/>
                </a:highlight>
              </a:rPr>
              <a:t>(5), 1021-1027.</a:t>
            </a:r>
            <a:endParaRPr sz="1000">
              <a:solidFill>
                <a:srgbClr val="222222"/>
              </a:solidFill>
              <a:highlight>
                <a:srgbClr val="FFFFFF"/>
              </a:highlight>
            </a:endParaRPr>
          </a:p>
          <a:p>
            <a:pPr marL="0" lvl="0" indent="0" algn="l" rtl="0">
              <a:spcBef>
                <a:spcPts val="0"/>
              </a:spcBef>
              <a:spcAft>
                <a:spcPts val="0"/>
              </a:spcAft>
              <a:buNone/>
            </a:pPr>
            <a:endParaRPr sz="10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000">
                <a:solidFill>
                  <a:srgbClr val="222222"/>
                </a:solidFill>
                <a:highlight>
                  <a:srgbClr val="FFFFFF"/>
                </a:highlight>
              </a:rPr>
              <a:t>Hadland, S. E., Bagley, S. M., Rodean, J., Silverstein, M., Levy, S., Larochelle, M. R., ... &amp; Zima, B. T. (2018). Receipt of timely addiction treatment and association of early medication treatment with retention in care among youths with opioid use disorder. </a:t>
            </a:r>
            <a:r>
              <a:rPr lang="en" sz="1000" i="1">
                <a:solidFill>
                  <a:srgbClr val="222222"/>
                </a:solidFill>
                <a:highlight>
                  <a:srgbClr val="FFFFFF"/>
                </a:highlight>
              </a:rPr>
              <a:t>JAMA pediatrics</a:t>
            </a:r>
            <a:r>
              <a:rPr lang="en" sz="1000">
                <a:solidFill>
                  <a:srgbClr val="222222"/>
                </a:solidFill>
                <a:highlight>
                  <a:srgbClr val="FFFFFF"/>
                </a:highlight>
              </a:rPr>
              <a:t>, </a:t>
            </a:r>
            <a:r>
              <a:rPr lang="en" sz="1000" i="1">
                <a:solidFill>
                  <a:srgbClr val="222222"/>
                </a:solidFill>
                <a:highlight>
                  <a:srgbClr val="FFFFFF"/>
                </a:highlight>
              </a:rPr>
              <a:t>172</a:t>
            </a:r>
            <a:r>
              <a:rPr lang="en" sz="1000">
                <a:solidFill>
                  <a:srgbClr val="222222"/>
                </a:solidFill>
                <a:highlight>
                  <a:srgbClr val="FFFFFF"/>
                </a:highlight>
              </a:rPr>
              <a:t>(11), 1029-1037.</a:t>
            </a:r>
            <a:endParaRPr>
              <a:solidFill>
                <a:schemeClr val="dk1"/>
              </a:solidFill>
            </a:endParaRPr>
          </a:p>
          <a:p>
            <a:pPr marL="0" lvl="0" indent="0" algn="l" rtl="0">
              <a:spcBef>
                <a:spcPts val="0"/>
              </a:spcBef>
              <a:spcAft>
                <a:spcPts val="0"/>
              </a:spcAft>
              <a:buNone/>
            </a:pPr>
            <a:endParaRPr sz="10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sz="1000">
              <a:solidFill>
                <a:srgbClr val="222222"/>
              </a:solidFill>
              <a:highlight>
                <a:srgbClr val="FFFFFF"/>
              </a:highlight>
            </a:endParaRPr>
          </a:p>
          <a:p>
            <a:pPr marL="0" lvl="0" indent="0" algn="l" rtl="0">
              <a:spcBef>
                <a:spcPts val="0"/>
              </a:spcBef>
              <a:spcAft>
                <a:spcPts val="0"/>
              </a:spcAft>
              <a:buNone/>
            </a:pPr>
            <a:endParaRPr sz="1000">
              <a:solidFill>
                <a:srgbClr val="222222"/>
              </a:solidFill>
              <a:highlight>
                <a:srgbClr val="FFFFFF"/>
              </a:highlight>
            </a:endParaRPr>
          </a:p>
          <a:p>
            <a:pPr marL="0" lvl="0" indent="0" algn="l" rtl="0">
              <a:spcBef>
                <a:spcPts val="0"/>
              </a:spcBef>
              <a:spcAft>
                <a:spcPts val="0"/>
              </a:spcAft>
              <a:buNone/>
            </a:pPr>
            <a:endParaRPr sz="1000">
              <a:solidFill>
                <a:srgbClr val="222222"/>
              </a:solidFill>
              <a:highlight>
                <a:srgbClr val="FFFFFF"/>
              </a:highlight>
            </a:endParaRPr>
          </a:p>
        </p:txBody>
      </p:sp>
      <p:sp>
        <p:nvSpPr>
          <p:cNvPr id="329" name="Google Shape;329;gc84763c31f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52049"/>
              </a:buClr>
              <a:buSzPts val="800"/>
              <a:buFont typeface="Calibri"/>
              <a:buNone/>
            </a:pPr>
            <a:fld id="{00000000-1234-1234-1234-123412341234}" type="slidenum">
              <a:rPr lang="en" sz="800" u="none" strike="noStrike" cap="none">
                <a:solidFill>
                  <a:srgbClr val="052049"/>
                </a:solidFill>
                <a:latin typeface="Calibri"/>
                <a:ea typeface="Calibri"/>
                <a:cs typeface="Calibri"/>
                <a:sym typeface="Calibri"/>
              </a:rPr>
              <a:t>17</a:t>
            </a:fld>
            <a:endParaRPr sz="800" u="none" strike="noStrike" cap="none">
              <a:solidFill>
                <a:srgbClr val="052049"/>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bbc0a3942c_2_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bbc0a3942c_2_3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bbc0a3942c_2_3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52049"/>
              </a:buClr>
              <a:buSzPts val="800"/>
              <a:buFont typeface="Calibri"/>
              <a:buNone/>
            </a:pPr>
            <a:fld id="{00000000-1234-1234-1234-123412341234}" type="slidenum">
              <a:rPr lang="en" sz="800" u="none" strike="noStrike" cap="none">
                <a:solidFill>
                  <a:srgbClr val="052049"/>
                </a:solidFill>
                <a:latin typeface="Calibri"/>
                <a:ea typeface="Calibri"/>
                <a:cs typeface="Calibri"/>
                <a:sym typeface="Calibri"/>
              </a:rPr>
              <a:t>18</a:t>
            </a:fld>
            <a:endParaRPr sz="800" u="none" strike="noStrike" cap="none">
              <a:solidFill>
                <a:srgbClr val="052049"/>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bbc0a3942c_2_3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bbc0a3942c_2_3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bbc0a3942c_2_3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52049"/>
              </a:buClr>
              <a:buSzPts val="800"/>
              <a:buFont typeface="Calibri"/>
              <a:buNone/>
            </a:pPr>
            <a:fld id="{00000000-1234-1234-1234-123412341234}" type="slidenum">
              <a:rPr lang="en" sz="800" u="none" strike="noStrike" cap="none">
                <a:solidFill>
                  <a:srgbClr val="052049"/>
                </a:solidFill>
                <a:latin typeface="Calibri"/>
                <a:ea typeface="Calibri"/>
                <a:cs typeface="Calibri"/>
                <a:sym typeface="Calibri"/>
              </a:rPr>
              <a:t>19</a:t>
            </a:fld>
            <a:endParaRPr sz="800" u="none" strike="noStrike" cap="none">
              <a:solidFill>
                <a:srgbClr val="052049"/>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webinar is produced in partnership with the ATTC Network Coordinating Office, AMERSA, and the Adolescent SBIRT Project by NORC at the University of Chicago.</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A6B04-7B34-41D6-9E03-DD7A6BD8C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589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bc0a3942c_2_36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bbc0a3942c_2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bbc0a3942c_2_3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bbc0a3942c_2_3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gbbc0a3942c_2_37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Adolescent Substance Abuse: New Strategies for Primary Care</a:t>
            </a:r>
            <a:endParaRPr/>
          </a:p>
        </p:txBody>
      </p:sp>
      <p:sp>
        <p:nvSpPr>
          <p:cNvPr id="362" name="Google Shape;362;gbbc0a3942c_2_3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bbc0a3942c_2_3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bbc0a3942c_2_3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gbbc0a3942c_2_37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Adolescent Substance Abuse: New Strategies for Primary Care</a:t>
            </a:r>
            <a:endParaRPr/>
          </a:p>
        </p:txBody>
      </p:sp>
      <p:sp>
        <p:nvSpPr>
          <p:cNvPr id="371" name="Google Shape;371;gbbc0a3942c_2_3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bc0a3942c_2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8" name="Google Shape;378;gbbc0a3942c_2_3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bbc0a3942c_2_3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6" name="Google Shape;386;gbbc0a3942c_2_3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bbc0a3942c_2_3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100">
                <a:solidFill>
                  <a:schemeClr val="dk1"/>
                </a:solidFill>
                <a:latin typeface="Times New Roman"/>
                <a:ea typeface="Times New Roman"/>
                <a:cs typeface="Times New Roman"/>
                <a:sym typeface="Times New Roman"/>
              </a:rPr>
              <a:t>24</a:t>
            </a:fld>
            <a:endParaRPr sz="11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cbf6179bc5_5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cbf6179bc5_5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cbf6179bc5_5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cbf6179bc5_5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cbf6179bc5_5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cbf6179bc5_5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sz="1200">
                <a:solidFill>
                  <a:srgbClr val="555555"/>
                </a:solidFill>
                <a:highlight>
                  <a:schemeClr val="lt1"/>
                </a:highlight>
              </a:rPr>
              <a:t>Called Clinically Managed Medium-Intensity Residential Services for adolescents and Clinically Managed High-Intensity Residential Services for adults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cbf6179bc5_5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cbf6179bc5_5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sz="1200">
                <a:solidFill>
                  <a:srgbClr val="555555"/>
                </a:solidFill>
                <a:highlight>
                  <a:schemeClr val="lt1"/>
                </a:highlight>
              </a:rPr>
              <a:t>Called the Medically Monitored High-Intensity Inpatient Services for adolescents and Medically Monitored Intensive Inpatient Services Withdrawal Management for adults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cbf6179bc5_5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cbf6179bc5_5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bbc0a3942c_2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bbc0a3942c_2_1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This webinar is a part of the Transitional Age Youth Webinar Series. Sign up for these other titles.</a:t>
            </a:r>
            <a:endParaRPr/>
          </a:p>
        </p:txBody>
      </p:sp>
      <p:sp>
        <p:nvSpPr>
          <p:cNvPr id="191" name="Google Shape;191;gbbc0a3942c_2_1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bbc0a3942c_2_4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bbc0a3942c_2_4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gbbc0a3942c_2_4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Adolescent Substance Abuse: New Strategies for Primary Care</a:t>
            </a:r>
            <a:endParaRPr/>
          </a:p>
        </p:txBody>
      </p:sp>
      <p:sp>
        <p:nvSpPr>
          <p:cNvPr id="432" name="Google Shape;432;gbbc0a3942c_2_4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bbc0a3942c_2_4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Mee-Lee, D., Shulman, G. D., Fishman, M. J., Gastfriend, D. R., Miller, M. M., &amp; Provence, S. M. (2013) </a:t>
            </a:r>
            <a:r>
              <a:rPr lang="en"/>
              <a:t>The ASAM Criteria: Treatment Criteria for Addictive, Substance-Related, and Co-Occurring Conditions.</a:t>
            </a:r>
            <a:endParaRPr/>
          </a:p>
        </p:txBody>
      </p:sp>
      <p:sp>
        <p:nvSpPr>
          <p:cNvPr id="437" name="Google Shape;437;gbbc0a3942c_2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bbc0a3942c_2_42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Mee-Lee, D., Shulman, G. D., Fishman, M. J., Gastfriend, D. R., Miller, M. M., &amp; Provence, S. M. (2013) </a:t>
            </a:r>
            <a:r>
              <a:rPr lang="en">
                <a:solidFill>
                  <a:schemeClr val="dk1"/>
                </a:solidFill>
              </a:rPr>
              <a:t>The ASAM Criteria: Treatment Criteria for Addictive, Substance-Related, and Co-Occurring Conditions.</a:t>
            </a:r>
            <a:endParaRPr>
              <a:solidFill>
                <a:schemeClr val="dk1"/>
              </a:solidFill>
            </a:endParaRPr>
          </a:p>
          <a:p>
            <a:pPr marL="0" lvl="0" indent="0" algn="l" rtl="0">
              <a:spcBef>
                <a:spcPts val="0"/>
              </a:spcBef>
              <a:spcAft>
                <a:spcPts val="0"/>
              </a:spcAft>
              <a:buNone/>
            </a:pPr>
            <a:endParaRPr/>
          </a:p>
        </p:txBody>
      </p:sp>
      <p:sp>
        <p:nvSpPr>
          <p:cNvPr id="444" name="Google Shape;444;gbbc0a3942c_2_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bd4695fe5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bd4695fe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Mee-Lee, D., Shulman, G. D., Fishman, M. J., Gastfriend, D. R., Miller, M. M., &amp; Provence, S. M. (2013) </a:t>
            </a:r>
            <a:r>
              <a:rPr lang="en">
                <a:solidFill>
                  <a:schemeClr val="dk1"/>
                </a:solidFill>
              </a:rPr>
              <a:t>The ASAM Criteria: Treatment Criteria for Addictive, Substance-Related, and Co-Occurring Conditions.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bd4695fe56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bd4695fe5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Mee-Lee, D., Shulman, G. D., Fishman, M. J., Gastfriend, D. R., Miller, M. M., &amp; Provence, S. M. (2013) </a:t>
            </a:r>
            <a:r>
              <a:rPr lang="en">
                <a:solidFill>
                  <a:schemeClr val="dk1"/>
                </a:solidFill>
              </a:rPr>
              <a:t>The ASAM Criteria: Treatment Criteria for Addictive, Substance-Related, and Co-Occurring Conditions.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cc0405b346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cc0405b346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Mee-Lee, D., Shulman, G. D., Fishman, M. J., Gastfriend, D. R., Miller, M. M., &amp; Provence, S. M. (2013) </a:t>
            </a:r>
            <a:r>
              <a:rPr lang="en">
                <a:solidFill>
                  <a:schemeClr val="dk1"/>
                </a:solidFill>
              </a:rPr>
              <a:t>The ASAM Criteria: Treatment Criteria for Addictive, Substance-Related, and Co-Occurring Conditions.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cc0405b346_5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cc0405b346_5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Mee-Lee, D., Shulman, G. D., Fishman, M. J., Gastfriend, D. R., Miller, M. M., &amp; Provence, S. M. (2013) </a:t>
            </a:r>
            <a:r>
              <a:rPr lang="en">
                <a:solidFill>
                  <a:schemeClr val="dk1"/>
                </a:solidFill>
              </a:rPr>
              <a:t>The ASAM Criteria: Treatment Criteria for Addictive, Substance-Related, and Co-Occurring Conditions.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bd4695fe56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bd4695fe5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Mee-Lee, D., Shulman, G. D., Fishman, M. J., Gastfriend, D. R., Miller, M. M., &amp; Provence, S. M. (2013) </a:t>
            </a:r>
            <a:r>
              <a:rPr lang="en">
                <a:solidFill>
                  <a:schemeClr val="dk1"/>
                </a:solidFill>
              </a:rPr>
              <a:t>The ASAM Criteria: Treatment Criteria for Addictive, Substance-Related, and Co-Occurring Conditions.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cc0405b346_5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cc0405b346_5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Mee-Lee, D., Shulman, G. D., Fishman, M. J., Gastfriend, D. R., Miller, M. M., &amp; Provence, S. M. (2013) </a:t>
            </a:r>
            <a:r>
              <a:rPr lang="en">
                <a:solidFill>
                  <a:schemeClr val="dk1"/>
                </a:solidFill>
              </a:rPr>
              <a:t>The ASAM Criteria: Treatment Criteria for Addictive, Substance-Related, and Co-Occurring Conditions.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bbc0a3942c_2_4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bbc0a3942c_2_4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gbbc0a3942c_2_4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52049"/>
              </a:buClr>
              <a:buSzPts val="800"/>
              <a:buFont typeface="Calibri"/>
              <a:buNone/>
            </a:pPr>
            <a:fld id="{00000000-1234-1234-1234-123412341234}" type="slidenum">
              <a:rPr lang="en" sz="800" u="none" strike="noStrike" cap="none">
                <a:solidFill>
                  <a:srgbClr val="052049"/>
                </a:solidFill>
                <a:latin typeface="Calibri"/>
                <a:ea typeface="Calibri"/>
                <a:cs typeface="Calibri"/>
                <a:sym typeface="Calibri"/>
              </a:rPr>
              <a:t>39</a:t>
            </a:fld>
            <a:endParaRPr sz="800" u="none" strike="noStrike" cap="none">
              <a:solidFill>
                <a:srgbClr val="052049"/>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bbc0a3942c_2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bbc0a3942c_2_1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This webinar is a part of the Transitional Age Youth Webinar Series. Sign up for these other titles.</a:t>
            </a:r>
            <a:endParaRPr dirty="0"/>
          </a:p>
        </p:txBody>
      </p:sp>
      <p:sp>
        <p:nvSpPr>
          <p:cNvPr id="191" name="Google Shape;191;gbbc0a3942c_2_1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4076699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ce682228f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ce682228f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gce682228f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52049"/>
              </a:buClr>
              <a:buSzPts val="800"/>
              <a:buFont typeface="Calibri"/>
              <a:buNone/>
            </a:pPr>
            <a:fld id="{00000000-1234-1234-1234-123412341234}" type="slidenum">
              <a:rPr lang="en" sz="800" u="none" strike="noStrike" cap="none">
                <a:solidFill>
                  <a:srgbClr val="052049"/>
                </a:solidFill>
                <a:latin typeface="Calibri"/>
                <a:ea typeface="Calibri"/>
                <a:cs typeface="Calibri"/>
                <a:sym typeface="Calibri"/>
              </a:rPr>
              <a:t>40</a:t>
            </a:fld>
            <a:endParaRPr sz="800" u="none" strike="noStrike" cap="none">
              <a:solidFill>
                <a:srgbClr val="052049"/>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bbc0a3942c_2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7" name="Google Shape;507;gbbc0a3942c_2_4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bbc0a3942c_2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bbc0a3942c_2_4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Calibri"/>
              <a:buNone/>
            </a:pPr>
            <a:r>
              <a:rPr lang="en" sz="1000"/>
              <a:t>Source: Substance Abuse and Mental Health Services Administration. (2020). Key substance use and mental health indicators in the United States: Results from the 2019 National Survey on Drug Use and Health (HHS Publication No. PEP20-07-01-001, NSDUH Series H-55). Rockville, MD: Center for Behavioral Health Statistics and Quality, Substance Abuse and Mental Health Services Administration. Retrieved from https://www.samhsa.gov/data/</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
              <a:t>During 2019 in the U.S:</a:t>
            </a:r>
            <a:endParaRPr/>
          </a:p>
          <a:p>
            <a:pPr marL="0" marR="0" lvl="0" indent="0" algn="l" rtl="0">
              <a:lnSpc>
                <a:spcPct val="100000"/>
              </a:lnSpc>
              <a:spcBef>
                <a:spcPts val="0"/>
              </a:spcBef>
              <a:spcAft>
                <a:spcPts val="0"/>
              </a:spcAft>
              <a:buClr>
                <a:schemeClr val="dk1"/>
              </a:buClr>
              <a:buSzPts val="1200"/>
              <a:buFont typeface="Calibri"/>
              <a:buNone/>
            </a:pPr>
            <a:r>
              <a:rPr lang="en"/>
              <a:t>4.5% of adolescents ages 12-17 were diagnosed with a past year SUD</a:t>
            </a:r>
            <a:endParaRPr/>
          </a:p>
          <a:p>
            <a:pPr marL="0" marR="0" lvl="0" indent="0" algn="l" rtl="0">
              <a:lnSpc>
                <a:spcPct val="100000"/>
              </a:lnSpc>
              <a:spcBef>
                <a:spcPts val="0"/>
              </a:spcBef>
              <a:spcAft>
                <a:spcPts val="0"/>
              </a:spcAft>
              <a:buClr>
                <a:schemeClr val="dk1"/>
              </a:buClr>
              <a:buSzPts val="1200"/>
              <a:buFont typeface="Calibri"/>
              <a:buNone/>
            </a:pPr>
            <a:r>
              <a:rPr lang="en"/>
              <a:t>8.3% of adolescents ages 12-17 were diagnosed with a past year SUD received treatment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
              <a:t>0.7%  of (all) adolescents ages 12-17 received any SUD treatment</a:t>
            </a:r>
            <a:endParaRPr/>
          </a:p>
        </p:txBody>
      </p:sp>
      <p:sp>
        <p:nvSpPr>
          <p:cNvPr id="515" name="Google Shape;515;gbbc0a3942c_2_4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bbc0a3942c_2_4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gbbc0a3942c_2_4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gbbc0a3942c_2_4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52049"/>
              </a:buClr>
              <a:buSzPts val="800"/>
              <a:buFont typeface="Calibri"/>
              <a:buNone/>
            </a:pPr>
            <a:fld id="{00000000-1234-1234-1234-123412341234}" type="slidenum">
              <a:rPr lang="en" sz="800" u="none" strike="noStrike" cap="none">
                <a:solidFill>
                  <a:srgbClr val="052049"/>
                </a:solidFill>
                <a:latin typeface="Calibri"/>
                <a:ea typeface="Calibri"/>
                <a:cs typeface="Calibri"/>
                <a:sym typeface="Calibri"/>
              </a:rPr>
              <a:t>43</a:t>
            </a:fld>
            <a:endParaRPr sz="800" u="none" strike="noStrike" cap="none">
              <a:solidFill>
                <a:srgbClr val="052049"/>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cbf6179bc5_4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cbf6179bc5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cbf6179bc5_4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cbf6179bc5_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cbf6179bc5_4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cbf6179bc5_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Source: Sterling S, Kline-Simon AH, Jones A, Hartman L, Saba K, Weisner C, Parthasarathy S. Health Care Use Over 3 Years After Adolescent SBIRT. </a:t>
            </a:r>
            <a:r>
              <a:rPr lang="en" sz="1200" i="1">
                <a:solidFill>
                  <a:schemeClr val="dk1"/>
                </a:solidFill>
                <a:latin typeface="Calibri"/>
                <a:ea typeface="Calibri"/>
                <a:cs typeface="Calibri"/>
                <a:sym typeface="Calibri"/>
              </a:rPr>
              <a:t>Pediatr. </a:t>
            </a:r>
            <a:r>
              <a:rPr lang="en" sz="1200">
                <a:solidFill>
                  <a:schemeClr val="dk1"/>
                </a:solidFill>
                <a:latin typeface="Calibri"/>
                <a:ea typeface="Calibri"/>
                <a:cs typeface="Calibri"/>
                <a:sym typeface="Calibri"/>
              </a:rPr>
              <a:t>2019 May.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RESULTS: Among a sample of eligible adolescents, the SBIRT group had fewer psychiatry visits at 1 year and 3 years. The SBIRT group was less likely to</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have mental health diagnoses or chronic conditions at 1 year compared with those in usual care. At 3 years, the SBIRT group had fewer total outpatient visits and was less likely to have substance use diagnoses and more likely to have substance use treatment visits.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cc211740e0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 name="Google Shape;550;gcc211740e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bbc0a3942c_2_47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gbbc0a3942c_2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bbc0a3942c_2_4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gbbc0a3942c_2_4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gbbc0a3942c_2_4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bbc0a3942c_2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bbc0a3942c_2_1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dirty="0">
                <a:solidFill>
                  <a:schemeClr val="dk1"/>
                </a:solidFill>
                <a:latin typeface="Calibri"/>
                <a:ea typeface="Calibri"/>
                <a:cs typeface="Calibri"/>
                <a:sym typeface="Calibri"/>
              </a:rPr>
              <a:t>Today’s webinar presenters are Dr. Veronika </a:t>
            </a:r>
            <a:r>
              <a:rPr lang="en-US" sz="1200" b="0" i="0" dirty="0" err="1">
                <a:solidFill>
                  <a:schemeClr val="dk1"/>
                </a:solidFill>
                <a:latin typeface="Calibri"/>
                <a:ea typeface="Calibri"/>
                <a:cs typeface="Calibri"/>
                <a:sym typeface="Calibri"/>
              </a:rPr>
              <a:t>Mesheriakova</a:t>
            </a:r>
            <a:r>
              <a:rPr lang="en-US" sz="1200" b="0" i="0" dirty="0">
                <a:solidFill>
                  <a:schemeClr val="dk1"/>
                </a:solidFill>
                <a:latin typeface="Calibri"/>
                <a:ea typeface="Calibri"/>
                <a:cs typeface="Calibri"/>
                <a:sym typeface="Calibri"/>
              </a:rPr>
              <a:t>, Shannon Mountain-Ray and Andrea Dickerson. </a:t>
            </a:r>
            <a:endParaRPr sz="1200" b="0" i="0" dirty="0">
              <a:solidFill>
                <a:schemeClr val="dk1"/>
              </a:solidFill>
              <a:latin typeface="Calibri"/>
              <a:ea typeface="Calibri"/>
              <a:cs typeface="Calibri"/>
              <a:sym typeface="Calibri"/>
            </a:endParaRPr>
          </a:p>
        </p:txBody>
      </p:sp>
      <p:sp>
        <p:nvSpPr>
          <p:cNvPr id="212" name="Google Shape;212;gbbc0a3942c_2_1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bbc0a3942c_2_48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bbc0a3942c_2_489: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571" name="Google Shape;571;gbbc0a3942c_2_489: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bbc0a3942c_2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2" name="Google Shape;582;gbbc0a3942c_2_4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bbc0a3942c_2_5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9" name="Google Shape;589;gbbc0a3942c_2_5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bbc0a3942c_2_5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595" name="Google Shape;595;gbbc0a3942c_2_5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bbc0a3942c_2_5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bbc0a3942c_2_5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gbbc0a3942c_2_5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bbc0a3942c_2_523: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610" name="Google Shape;610;gbbc0a3942c_2_5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bbc0a3942c_2_5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gbbc0a3942c_2_53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r>
              <a:rPr lang="en"/>
              <a:t>Data as of 10/7/2020</a:t>
            </a:r>
            <a:endParaRPr/>
          </a:p>
        </p:txBody>
      </p:sp>
      <p:sp>
        <p:nvSpPr>
          <p:cNvPr id="621" name="Google Shape;621;gbbc0a3942c_2_53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bbc0a3942c_2_5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7" name="Google Shape;627;gbbc0a3942c_2_5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64244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bbc0a3942c_2_55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1" name="Google Shape;641;gbbc0a3942c_2_5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bbc0a3942c_2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bbc0a3942c_2_1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E7D31"/>
              </a:buClr>
              <a:buSzPts val="1200"/>
              <a:buFont typeface="Calibri"/>
              <a:buNone/>
            </a:pPr>
            <a:endParaRPr dirty="0"/>
          </a:p>
        </p:txBody>
      </p:sp>
      <p:sp>
        <p:nvSpPr>
          <p:cNvPr id="227" name="Google Shape;227;gbbc0a3942c_2_1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bbc0a3942c_2_5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gbbc0a3942c_2_5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bbc0a3942c_2_55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2" name="Google Shape;652;gbbc0a3942c_2_5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bbc0a3942c_2_56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gbbc0a3942c_2_5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bbc0a3942c_2_5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gbbc0a3942c_2_5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4, 1-hour weekly zoom sessions </a:t>
            </a:r>
            <a:endParaRPr/>
          </a:p>
          <a:p>
            <a:pPr marL="0" lvl="0" indent="0" algn="l" rtl="0">
              <a:spcBef>
                <a:spcPts val="0"/>
              </a:spcBef>
              <a:spcAft>
                <a:spcPts val="0"/>
              </a:spcAft>
              <a:buNone/>
            </a:pPr>
            <a:r>
              <a:rPr lang="en"/>
              <a:t>2 trained facilitators (BCH clinician and school counselor)</a:t>
            </a:r>
            <a:endParaRPr/>
          </a:p>
          <a:p>
            <a:pPr marL="0" lvl="0" indent="0" algn="l" rtl="0">
              <a:spcBef>
                <a:spcPts val="0"/>
              </a:spcBef>
              <a:spcAft>
                <a:spcPts val="0"/>
              </a:spcAft>
              <a:buNone/>
            </a:pPr>
            <a:r>
              <a:rPr lang="en"/>
              <a:t>Motivational Interviewing (MI), mutual aid, and psychoeducation on the health effects of vaping nicotine</a:t>
            </a:r>
            <a:endParaRPr/>
          </a:p>
          <a:p>
            <a:pPr marL="0" lvl="0" indent="0" algn="l" rtl="0">
              <a:spcBef>
                <a:spcPts val="0"/>
              </a:spcBef>
              <a:spcAft>
                <a:spcPts val="0"/>
              </a:spcAft>
              <a:buNone/>
            </a:pPr>
            <a:r>
              <a:rPr lang="en"/>
              <a:t>All stages of change welcome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65" name="Google Shape;665;gbbc0a3942c_2_5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bbc0a3942c_2_57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gbbc0a3942c_2_5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bbc0a3942c_2_58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9" name="Google Shape;679;gbbc0a3942c_2_5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bbc0a3942c_2_5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gbbc0a3942c_2_5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gbbc0a3942c_2_5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bbc0a3942c_2_5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gbbc0a3942c_2_5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gbbc0a3942c_2_5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52049"/>
              </a:buClr>
              <a:buSzPts val="800"/>
              <a:buFont typeface="Calibri"/>
              <a:buNone/>
            </a:pPr>
            <a:fld id="{00000000-1234-1234-1234-123412341234}" type="slidenum">
              <a:rPr lang="en" sz="800" u="none" strike="noStrike" cap="none">
                <a:solidFill>
                  <a:srgbClr val="052049"/>
                </a:solidFill>
                <a:latin typeface="Calibri"/>
                <a:ea typeface="Calibri"/>
                <a:cs typeface="Calibri"/>
                <a:sym typeface="Calibri"/>
              </a:rPr>
              <a:t>67</a:t>
            </a:fld>
            <a:endParaRPr sz="800" u="none" strike="noStrike" cap="none">
              <a:solidFill>
                <a:srgbClr val="052049"/>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c84763c31f_0_38:notes"/>
          <p:cNvSpPr>
            <a:spLocks noGrp="1" noRot="1" noChangeAspect="1"/>
          </p:cNvSpPr>
          <p:nvPr>
            <p:ph type="sldImg" idx="2"/>
          </p:nvPr>
        </p:nvSpPr>
        <p:spPr>
          <a:xfrm>
            <a:off x="412750" y="400050"/>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gc84763c31f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000">
                <a:solidFill>
                  <a:srgbClr val="222222"/>
                </a:solidFill>
                <a:highlight>
                  <a:srgbClr val="FFFFFF"/>
                </a:highlight>
              </a:rPr>
              <a:t>Jarvis, M., Williams, J., Hurford, M., Lindsay, D., Lincoln, P., Giles, L., ... &amp; Safarian, T. (2017). Appropriate use of drug testing in clinical addiction medicine. </a:t>
            </a:r>
            <a:r>
              <a:rPr lang="en" sz="1000" i="1">
                <a:solidFill>
                  <a:srgbClr val="222222"/>
                </a:solidFill>
                <a:highlight>
                  <a:srgbClr val="FFFFFF"/>
                </a:highlight>
              </a:rPr>
              <a:t>Journal of addiction medicine</a:t>
            </a:r>
            <a:r>
              <a:rPr lang="en" sz="1000">
                <a:solidFill>
                  <a:srgbClr val="222222"/>
                </a:solidFill>
                <a:highlight>
                  <a:srgbClr val="FFFFFF"/>
                </a:highlight>
              </a:rPr>
              <a:t>, </a:t>
            </a:r>
            <a:r>
              <a:rPr lang="en" sz="1000" i="1">
                <a:solidFill>
                  <a:srgbClr val="222222"/>
                </a:solidFill>
                <a:highlight>
                  <a:srgbClr val="FFFFFF"/>
                </a:highlight>
              </a:rPr>
              <a:t>11</a:t>
            </a:r>
            <a:r>
              <a:rPr lang="en" sz="1000">
                <a:solidFill>
                  <a:srgbClr val="222222"/>
                </a:solidFill>
                <a:highlight>
                  <a:srgbClr val="FFFFFF"/>
                </a:highlight>
              </a:rPr>
              <a:t>(3), 163-173.</a:t>
            </a:r>
            <a:endParaRPr sz="1000">
              <a:solidFill>
                <a:srgbClr val="222222"/>
              </a:solidFill>
              <a:highlight>
                <a:srgbClr val="FFFFFF"/>
              </a:highlight>
            </a:endParaRPr>
          </a:p>
          <a:p>
            <a:pPr marL="0" lvl="0" indent="0" algn="l" rtl="0">
              <a:spcBef>
                <a:spcPts val="0"/>
              </a:spcBef>
              <a:spcAft>
                <a:spcPts val="0"/>
              </a:spcAft>
              <a:buNone/>
            </a:pPr>
            <a:endParaRPr sz="1000">
              <a:solidFill>
                <a:srgbClr val="222222"/>
              </a:solidFill>
              <a:highlight>
                <a:srgbClr val="FFFFFF"/>
              </a:highlight>
            </a:endParaRPr>
          </a:p>
          <a:p>
            <a:pPr marL="0" lvl="0" indent="0" algn="l" rtl="0">
              <a:spcBef>
                <a:spcPts val="0"/>
              </a:spcBef>
              <a:spcAft>
                <a:spcPts val="0"/>
              </a:spcAft>
              <a:buNone/>
            </a:pPr>
            <a:r>
              <a:rPr lang="en" sz="1000">
                <a:solidFill>
                  <a:srgbClr val="222222"/>
                </a:solidFill>
                <a:highlight>
                  <a:srgbClr val="FFFFFF"/>
                </a:highlight>
              </a:rPr>
              <a:t>Baxter Sr, L., Brown, D. L., Hurford, D. M., Jacobs, W., Kleinschmidt, K., Kushner, M., ... &amp; Williams, J. (2017). Appropriate use of drug testing in clinical addiction medicine. </a:t>
            </a:r>
            <a:r>
              <a:rPr lang="en" sz="1000" i="1">
                <a:solidFill>
                  <a:srgbClr val="222222"/>
                </a:solidFill>
                <a:highlight>
                  <a:srgbClr val="FFFFFF"/>
                </a:highlight>
              </a:rPr>
              <a:t>J Addict Med</a:t>
            </a:r>
            <a:r>
              <a:rPr lang="en" sz="1000">
                <a:solidFill>
                  <a:srgbClr val="222222"/>
                </a:solidFill>
                <a:highlight>
                  <a:srgbClr val="FFFFFF"/>
                </a:highlight>
              </a:rPr>
              <a:t>, </a:t>
            </a:r>
            <a:r>
              <a:rPr lang="en" sz="1000" i="1">
                <a:solidFill>
                  <a:srgbClr val="222222"/>
                </a:solidFill>
                <a:highlight>
                  <a:srgbClr val="FFFFFF"/>
                </a:highlight>
              </a:rPr>
              <a:t>11</a:t>
            </a:r>
            <a:r>
              <a:rPr lang="en" sz="1000">
                <a:solidFill>
                  <a:srgbClr val="222222"/>
                </a:solidFill>
                <a:highlight>
                  <a:srgbClr val="FFFFFF"/>
                </a:highlight>
              </a:rPr>
              <a:t>, 1-56.</a:t>
            </a:r>
            <a:endParaRPr sz="1000">
              <a:solidFill>
                <a:srgbClr val="222222"/>
              </a:solidFill>
              <a:highlight>
                <a:srgbClr val="FFFFFF"/>
              </a:highlight>
            </a:endParaRPr>
          </a:p>
        </p:txBody>
      </p:sp>
      <p:sp>
        <p:nvSpPr>
          <p:cNvPr id="702" name="Google Shape;702;gc84763c31f_0_38: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sz="600" i="1">
                <a:latin typeface="Arial"/>
                <a:ea typeface="Arial"/>
                <a:cs typeface="Arial"/>
                <a:sym typeface="Arial"/>
              </a:rPr>
              <a:t>[ADD PRESENTATION TITLE: INSERT TAB &gt; HEADER &amp; FOOTER &gt; NOTES AND HANDOUTS]</a:t>
            </a:r>
            <a:endParaRPr sz="600" i="1">
              <a:latin typeface="Arial"/>
              <a:ea typeface="Arial"/>
              <a:cs typeface="Arial"/>
              <a:sym typeface="Arial"/>
            </a:endParaRPr>
          </a:p>
        </p:txBody>
      </p:sp>
      <p:sp>
        <p:nvSpPr>
          <p:cNvPr id="703" name="Google Shape;703;gc84763c31f_0_38: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600" i="1">
                <a:latin typeface="Arial"/>
                <a:ea typeface="Arial"/>
                <a:cs typeface="Arial"/>
                <a:sym typeface="Arial"/>
              </a:rPr>
              <a:t>2/8/21</a:t>
            </a:r>
            <a:endParaRPr sz="600" i="1">
              <a:latin typeface="Arial"/>
              <a:ea typeface="Arial"/>
              <a:cs typeface="Arial"/>
              <a:sym typeface="Arial"/>
            </a:endParaRPr>
          </a:p>
        </p:txBody>
      </p:sp>
      <p:sp>
        <p:nvSpPr>
          <p:cNvPr id="704" name="Google Shape;704;gc84763c31f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600" i="1">
                <a:latin typeface="Arial"/>
                <a:ea typeface="Arial"/>
                <a:cs typeface="Arial"/>
                <a:sym typeface="Arial"/>
              </a:rPr>
              <a:t>68</a:t>
            </a:fld>
            <a:endParaRPr sz="600" i="1">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ce549f0dc4_0_0:notes"/>
          <p:cNvSpPr>
            <a:spLocks noGrp="1" noRot="1" noChangeAspect="1"/>
          </p:cNvSpPr>
          <p:nvPr>
            <p:ph type="sldImg" idx="2"/>
          </p:nvPr>
        </p:nvSpPr>
        <p:spPr>
          <a:xfrm>
            <a:off x="463550" y="3937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gce549f0dc4_0_0:notes"/>
          <p:cNvSpPr txBox="1">
            <a:spLocks noGrp="1"/>
          </p:cNvSpPr>
          <p:nvPr>
            <p:ph type="body" idx="1"/>
          </p:nvPr>
        </p:nvSpPr>
        <p:spPr>
          <a:xfrm>
            <a:off x="441268" y="4013407"/>
            <a:ext cx="5961000" cy="4407000"/>
          </a:xfrm>
          <a:prstGeom prst="rect">
            <a:avLst/>
          </a:prstGeom>
          <a:noFill/>
          <a:ln>
            <a:noFill/>
          </a:ln>
        </p:spPr>
        <p:txBody>
          <a:bodyPr spcFirstLastPara="1" wrap="square" lIns="0" tIns="0" rIns="0" bIns="0" anchor="t" anchorCtr="0">
            <a:noAutofit/>
          </a:bodyPr>
          <a:lstStyle/>
          <a:p>
            <a:pPr marL="114300" lvl="0" indent="-114300" algn="l" rtl="0">
              <a:spcBef>
                <a:spcPts val="0"/>
              </a:spcBef>
              <a:spcAft>
                <a:spcPts val="0"/>
              </a:spcAft>
              <a:buSzPts val="1200"/>
              <a:buChar char="●"/>
            </a:pPr>
            <a:r>
              <a:rPr lang="en" u="sng">
                <a:solidFill>
                  <a:schemeClr val="hlink"/>
                </a:solidFill>
                <a:hlinkClick r:id="rId3"/>
              </a:rPr>
              <a:t>https://www.samhsa.gov/medication-assisted-treatment</a:t>
            </a:r>
            <a:endParaRPr/>
          </a:p>
          <a:p>
            <a:pPr marL="457200" lvl="0" indent="0" algn="l" rtl="0">
              <a:spcBef>
                <a:spcPts val="0"/>
              </a:spcBef>
              <a:spcAft>
                <a:spcPts val="0"/>
              </a:spcAft>
              <a:buNone/>
            </a:pPr>
            <a:endParaRPr/>
          </a:p>
          <a:p>
            <a:pPr marL="0" lvl="0" indent="0" algn="l" rtl="0">
              <a:spcBef>
                <a:spcPts val="0"/>
              </a:spcBef>
              <a:spcAft>
                <a:spcPts val="0"/>
              </a:spcAft>
              <a:buNone/>
            </a:pPr>
            <a:r>
              <a:rPr lang="en" sz="1000">
                <a:solidFill>
                  <a:srgbClr val="222222"/>
                </a:solidFill>
                <a:highlight>
                  <a:srgbClr val="FFFFFF"/>
                </a:highlight>
              </a:rPr>
              <a:t>Hadland, S. E., Bagley, S. M., Rodean, J., Silverstein, M., Levy, S., Larochelle, M. R., ... &amp; Zima, B. T. (2018). Receipt of timely addiction treatment and association of early medication treatment with retention in care among youths with opioid use disorder. </a:t>
            </a:r>
            <a:r>
              <a:rPr lang="en" sz="1000" i="1">
                <a:solidFill>
                  <a:srgbClr val="222222"/>
                </a:solidFill>
                <a:highlight>
                  <a:srgbClr val="FFFFFF"/>
                </a:highlight>
              </a:rPr>
              <a:t>JAMA pediatrics</a:t>
            </a:r>
            <a:r>
              <a:rPr lang="en" sz="1000">
                <a:solidFill>
                  <a:srgbClr val="222222"/>
                </a:solidFill>
                <a:highlight>
                  <a:srgbClr val="FFFFFF"/>
                </a:highlight>
              </a:rPr>
              <a:t>, </a:t>
            </a:r>
            <a:r>
              <a:rPr lang="en" sz="1000" i="1">
                <a:solidFill>
                  <a:srgbClr val="222222"/>
                </a:solidFill>
                <a:highlight>
                  <a:srgbClr val="FFFFFF"/>
                </a:highlight>
              </a:rPr>
              <a:t>172</a:t>
            </a:r>
            <a:r>
              <a:rPr lang="en" sz="1000">
                <a:solidFill>
                  <a:srgbClr val="222222"/>
                </a:solidFill>
                <a:highlight>
                  <a:srgbClr val="FFFFFF"/>
                </a:highlight>
              </a:rPr>
              <a:t>(11), 1029-1037.</a:t>
            </a:r>
            <a:endParaRPr/>
          </a:p>
        </p:txBody>
      </p:sp>
      <p:sp>
        <p:nvSpPr>
          <p:cNvPr id="712" name="Google Shape;712;gce549f0dc4_0_0:notes"/>
          <p:cNvSpPr txBox="1">
            <a:spLocks noGrp="1"/>
          </p:cNvSpPr>
          <p:nvPr>
            <p:ph type="sldNum" idx="12"/>
          </p:nvPr>
        </p:nvSpPr>
        <p:spPr>
          <a:xfrm>
            <a:off x="403350" y="8735267"/>
            <a:ext cx="281100" cy="1035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rgbClr val="052049"/>
                </a:solidFill>
                <a:latin typeface="Arial"/>
                <a:ea typeface="Arial"/>
                <a:cs typeface="Arial"/>
                <a:sym typeface="Arial"/>
              </a:rPr>
              <a:t>69</a:t>
            </a:fld>
            <a:endParaRPr>
              <a:solidFill>
                <a:srgbClr val="052049"/>
              </a:solidFill>
              <a:latin typeface="Arial"/>
              <a:ea typeface="Arial"/>
              <a:cs typeface="Arial"/>
              <a:sym typeface="Arial"/>
            </a:endParaRPr>
          </a:p>
        </p:txBody>
      </p:sp>
      <p:sp>
        <p:nvSpPr>
          <p:cNvPr id="713" name="Google Shape;713;gce549f0dc4_0_0:notes"/>
          <p:cNvSpPr txBox="1">
            <a:spLocks noGrp="1"/>
          </p:cNvSpPr>
          <p:nvPr>
            <p:ph type="ftr" idx="11"/>
          </p:nvPr>
        </p:nvSpPr>
        <p:spPr>
          <a:xfrm>
            <a:off x="636536" y="8676712"/>
            <a:ext cx="2971800" cy="12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800">
                <a:solidFill>
                  <a:srgbClr val="052049"/>
                </a:solidFill>
                <a:latin typeface="Arial"/>
                <a:ea typeface="Arial"/>
                <a:cs typeface="Arial"/>
                <a:sym typeface="Arial"/>
              </a:rPr>
              <a:t>| [footer text here]</a:t>
            </a:r>
            <a:endParaRPr sz="800">
              <a:solidFill>
                <a:srgbClr val="052049"/>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bbc0a3942c_2_17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bbc0a3942c_2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bbc0a3942c_2_613:notes"/>
          <p:cNvSpPr>
            <a:spLocks noGrp="1" noRot="1" noChangeAspect="1"/>
          </p:cNvSpPr>
          <p:nvPr>
            <p:ph type="sldImg" idx="2"/>
          </p:nvPr>
        </p:nvSpPr>
        <p:spPr>
          <a:xfrm>
            <a:off x="412750" y="40005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gbbc0a3942c_2_6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2" name="Google Shape;722;gbbc0a3942c_2_6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sz="600" i="1">
                <a:latin typeface="Arial"/>
                <a:ea typeface="Arial"/>
                <a:cs typeface="Arial"/>
                <a:sym typeface="Arial"/>
              </a:rPr>
              <a:t>[ADD PRESENTATION TITLE: INSERT TAB &gt; HEADER &amp; FOOTER &gt; NOTES AND HANDOUTS]</a:t>
            </a:r>
            <a:endParaRPr sz="600" i="1">
              <a:latin typeface="Arial"/>
              <a:ea typeface="Arial"/>
              <a:cs typeface="Arial"/>
              <a:sym typeface="Arial"/>
            </a:endParaRPr>
          </a:p>
        </p:txBody>
      </p:sp>
      <p:sp>
        <p:nvSpPr>
          <p:cNvPr id="723" name="Google Shape;723;gbbc0a3942c_2_6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600" i="1">
                <a:latin typeface="Arial"/>
                <a:ea typeface="Arial"/>
                <a:cs typeface="Arial"/>
                <a:sym typeface="Arial"/>
              </a:rPr>
              <a:t>2/8/21</a:t>
            </a:r>
            <a:endParaRPr sz="600" i="1">
              <a:latin typeface="Arial"/>
              <a:ea typeface="Arial"/>
              <a:cs typeface="Arial"/>
              <a:sym typeface="Arial"/>
            </a:endParaRPr>
          </a:p>
        </p:txBody>
      </p:sp>
      <p:sp>
        <p:nvSpPr>
          <p:cNvPr id="724" name="Google Shape;724;gbbc0a3942c_2_6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600" i="1">
                <a:latin typeface="Arial"/>
                <a:ea typeface="Arial"/>
                <a:cs typeface="Arial"/>
                <a:sym typeface="Arial"/>
              </a:rPr>
              <a:t>70</a:t>
            </a:fld>
            <a:endParaRPr sz="600" i="1">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bbc0a3942c_2_601:notes"/>
          <p:cNvSpPr>
            <a:spLocks noGrp="1" noRot="1" noChangeAspect="1"/>
          </p:cNvSpPr>
          <p:nvPr>
            <p:ph type="sldImg" idx="2"/>
          </p:nvPr>
        </p:nvSpPr>
        <p:spPr>
          <a:xfrm>
            <a:off x="412750" y="40005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gbbc0a3942c_2_6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 meta-analysis of outpatient treatment modalities by Tanner-Smith et al revealed that most treatment types are effective</a:t>
            </a:r>
            <a:endParaRPr/>
          </a:p>
          <a:p>
            <a:pPr marL="0" lvl="0" indent="0" algn="l" rtl="0">
              <a:spcBef>
                <a:spcPts val="0"/>
              </a:spcBef>
              <a:spcAft>
                <a:spcPts val="0"/>
              </a:spcAft>
              <a:buNone/>
            </a:pPr>
            <a:r>
              <a:rPr lang="en"/>
              <a:t>PET – psychoeducational therapy </a:t>
            </a:r>
            <a:endParaRPr/>
          </a:p>
          <a:p>
            <a:pPr marL="0" lvl="0" indent="0" algn="l" rtl="0">
              <a:spcBef>
                <a:spcPts val="0"/>
              </a:spcBef>
              <a:spcAft>
                <a:spcPts val="0"/>
              </a:spcAft>
              <a:buNone/>
            </a:pPr>
            <a:endParaRPr/>
          </a:p>
          <a:p>
            <a:pPr marL="0" lvl="0" indent="0" algn="l" rtl="0">
              <a:spcBef>
                <a:spcPts val="0"/>
              </a:spcBef>
              <a:spcAft>
                <a:spcPts val="0"/>
              </a:spcAft>
              <a:buNone/>
            </a:pPr>
            <a:r>
              <a:rPr lang="en" sz="1200" b="0" i="0">
                <a:solidFill>
                  <a:schemeClr val="dk1"/>
                </a:solidFill>
                <a:latin typeface="Arial"/>
                <a:ea typeface="Arial"/>
                <a:cs typeface="Arial"/>
                <a:sym typeface="Arial"/>
              </a:rPr>
              <a:t>Notes: The arrows point to the treatment type with the more positive outcomes in each comparison. The thickness of each arrow indicates the magnitude of the mean effect size and the number of studies on which it is based, each equally weighted. The treatment types are arrayed from left to right with those to the right generally showing larger positive effects than those to the left with which they are compared.</a:t>
            </a:r>
            <a:endParaRPr/>
          </a:p>
          <a:p>
            <a:pPr marL="0" lvl="0" indent="0" algn="l" rtl="0">
              <a:spcBef>
                <a:spcPts val="0"/>
              </a:spcBef>
              <a:spcAft>
                <a:spcPts val="0"/>
              </a:spcAft>
              <a:buNone/>
            </a:pPr>
            <a:endParaRPr sz="1200" b="0" i="0">
              <a:solidFill>
                <a:schemeClr val="dk1"/>
              </a:solidFill>
              <a:latin typeface="Arial"/>
              <a:ea typeface="Arial"/>
              <a:cs typeface="Arial"/>
              <a:sym typeface="Arial"/>
            </a:endParaRPr>
          </a:p>
          <a:p>
            <a:pPr marL="0" lvl="0" indent="0" algn="l" rtl="0">
              <a:spcBef>
                <a:spcPts val="0"/>
              </a:spcBef>
              <a:spcAft>
                <a:spcPts val="0"/>
              </a:spcAft>
              <a:buNone/>
            </a:pPr>
            <a:r>
              <a:rPr lang="en" sz="1200" b="0" i="0">
                <a:solidFill>
                  <a:schemeClr val="dk1"/>
                </a:solidFill>
                <a:latin typeface="Arial"/>
                <a:ea typeface="Arial"/>
                <a:cs typeface="Arial"/>
                <a:sym typeface="Arial"/>
              </a:rPr>
              <a:t>Tanner-Smith, E. E., Wilson, S. J., &amp; Lipsey, M. W. (2013). The comparative effectiveness of outpatient treatment for adolescent substance abuse: A meta-analysis. </a:t>
            </a:r>
            <a:r>
              <a:rPr lang="en" sz="1200" b="0" i="1">
                <a:solidFill>
                  <a:schemeClr val="dk1"/>
                </a:solidFill>
                <a:latin typeface="Arial"/>
                <a:ea typeface="Arial"/>
                <a:cs typeface="Arial"/>
                <a:sym typeface="Arial"/>
              </a:rPr>
              <a:t>Journal of substance abuse treatment</a:t>
            </a:r>
            <a:r>
              <a:rPr lang="en" sz="1200" b="0" i="0">
                <a:solidFill>
                  <a:schemeClr val="dk1"/>
                </a:solidFill>
                <a:latin typeface="Arial"/>
                <a:ea typeface="Arial"/>
                <a:cs typeface="Arial"/>
                <a:sym typeface="Arial"/>
              </a:rPr>
              <a:t>, </a:t>
            </a:r>
            <a:r>
              <a:rPr lang="en" sz="1200" b="0" i="1">
                <a:solidFill>
                  <a:schemeClr val="dk1"/>
                </a:solidFill>
                <a:latin typeface="Arial"/>
                <a:ea typeface="Arial"/>
                <a:cs typeface="Arial"/>
                <a:sym typeface="Arial"/>
              </a:rPr>
              <a:t>44</a:t>
            </a:r>
            <a:r>
              <a:rPr lang="en" sz="1200" b="0" i="0">
                <a:solidFill>
                  <a:schemeClr val="dk1"/>
                </a:solidFill>
                <a:latin typeface="Arial"/>
                <a:ea typeface="Arial"/>
                <a:cs typeface="Arial"/>
                <a:sym typeface="Arial"/>
              </a:rPr>
              <a:t>(2), 145-158.</a:t>
            </a:r>
            <a:endParaRPr/>
          </a:p>
        </p:txBody>
      </p:sp>
      <p:sp>
        <p:nvSpPr>
          <p:cNvPr id="731" name="Google Shape;731;gbbc0a3942c_2_60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sz="600" i="1">
                <a:latin typeface="Arial"/>
                <a:ea typeface="Arial"/>
                <a:cs typeface="Arial"/>
                <a:sym typeface="Arial"/>
              </a:rPr>
              <a:t>[ADD PRESENTATION TITLE: INSERT TAB &gt; HEADER &amp; FOOTER &gt; NOTES AND HANDOUTS]</a:t>
            </a:r>
            <a:endParaRPr sz="600" i="1">
              <a:latin typeface="Arial"/>
              <a:ea typeface="Arial"/>
              <a:cs typeface="Arial"/>
              <a:sym typeface="Arial"/>
            </a:endParaRPr>
          </a:p>
        </p:txBody>
      </p:sp>
      <p:sp>
        <p:nvSpPr>
          <p:cNvPr id="732" name="Google Shape;732;gbbc0a3942c_2_60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600" i="1">
                <a:latin typeface="Arial"/>
                <a:ea typeface="Arial"/>
                <a:cs typeface="Arial"/>
                <a:sym typeface="Arial"/>
              </a:rPr>
              <a:t>2/8/21</a:t>
            </a:r>
            <a:endParaRPr sz="600" i="1">
              <a:latin typeface="Arial"/>
              <a:ea typeface="Arial"/>
              <a:cs typeface="Arial"/>
              <a:sym typeface="Arial"/>
            </a:endParaRPr>
          </a:p>
        </p:txBody>
      </p:sp>
      <p:sp>
        <p:nvSpPr>
          <p:cNvPr id="733" name="Google Shape;733;gbbc0a3942c_2_6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600" i="1">
                <a:latin typeface="Arial"/>
                <a:ea typeface="Arial"/>
                <a:cs typeface="Arial"/>
                <a:sym typeface="Arial"/>
              </a:rPr>
              <a:t>71</a:t>
            </a:fld>
            <a:endParaRPr sz="600" i="1">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bbc0a3942c_2_629:notes"/>
          <p:cNvSpPr>
            <a:spLocks noGrp="1" noRot="1" noChangeAspect="1"/>
          </p:cNvSpPr>
          <p:nvPr>
            <p:ph type="sldImg" idx="2"/>
          </p:nvPr>
        </p:nvSpPr>
        <p:spPr>
          <a:xfrm>
            <a:off x="412750" y="40005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gbbc0a3942c_2_6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3" name="Google Shape;743;gbbc0a3942c_2_6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sz="600">
                <a:latin typeface="Calibri"/>
                <a:ea typeface="Calibri"/>
                <a:cs typeface="Calibri"/>
                <a:sym typeface="Calibri"/>
              </a:rPr>
              <a:t>[ADD PRESENTATION TITLE: INSERT TAB &gt; HEADER &amp; FOOTER &gt; NOTES AND HANDOUTS]</a:t>
            </a:r>
            <a:endParaRPr/>
          </a:p>
        </p:txBody>
      </p:sp>
      <p:sp>
        <p:nvSpPr>
          <p:cNvPr id="744" name="Google Shape;744;gbbc0a3942c_2_6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600">
                <a:latin typeface="Calibri"/>
                <a:ea typeface="Calibri"/>
                <a:cs typeface="Calibri"/>
                <a:sym typeface="Calibri"/>
              </a:rPr>
              <a:t>2/8/21</a:t>
            </a:r>
            <a:endParaRPr sz="600">
              <a:latin typeface="Calibri"/>
              <a:ea typeface="Calibri"/>
              <a:cs typeface="Calibri"/>
              <a:sym typeface="Calibri"/>
            </a:endParaRPr>
          </a:p>
        </p:txBody>
      </p:sp>
      <p:sp>
        <p:nvSpPr>
          <p:cNvPr id="745" name="Google Shape;745;gbbc0a3942c_2_6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600">
                <a:latin typeface="Calibri"/>
                <a:ea typeface="Calibri"/>
                <a:cs typeface="Calibri"/>
                <a:sym typeface="Calibri"/>
              </a:rPr>
              <a:t>72</a:t>
            </a:fld>
            <a:endParaRPr sz="600">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bbc0a3942c_2_638:notes"/>
          <p:cNvSpPr>
            <a:spLocks noGrp="1" noRot="1" noChangeAspect="1"/>
          </p:cNvSpPr>
          <p:nvPr>
            <p:ph type="sldImg" idx="2"/>
          </p:nvPr>
        </p:nvSpPr>
        <p:spPr>
          <a:xfrm>
            <a:off x="412750" y="40005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gbbc0a3942c_2_6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gbbc0a3942c_2_63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sz="600">
                <a:latin typeface="Calibri"/>
                <a:ea typeface="Calibri"/>
                <a:cs typeface="Calibri"/>
                <a:sym typeface="Calibri"/>
              </a:rPr>
              <a:t>[ADD PRESENTATION TITLE: INSERT TAB &gt; HEADER &amp; FOOTER &gt; NOTES AND HANDOUTS]</a:t>
            </a:r>
            <a:endParaRPr/>
          </a:p>
        </p:txBody>
      </p:sp>
      <p:sp>
        <p:nvSpPr>
          <p:cNvPr id="754" name="Google Shape;754;gbbc0a3942c_2_63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600">
                <a:latin typeface="Calibri"/>
                <a:ea typeface="Calibri"/>
                <a:cs typeface="Calibri"/>
                <a:sym typeface="Calibri"/>
              </a:rPr>
              <a:t>2/8/21</a:t>
            </a:r>
            <a:endParaRPr sz="600">
              <a:latin typeface="Calibri"/>
              <a:ea typeface="Calibri"/>
              <a:cs typeface="Calibri"/>
              <a:sym typeface="Calibri"/>
            </a:endParaRPr>
          </a:p>
        </p:txBody>
      </p:sp>
      <p:sp>
        <p:nvSpPr>
          <p:cNvPr id="755" name="Google Shape;755;gbbc0a3942c_2_6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600">
                <a:latin typeface="Calibri"/>
                <a:ea typeface="Calibri"/>
                <a:cs typeface="Calibri"/>
                <a:sym typeface="Calibri"/>
              </a:rPr>
              <a:t>73</a:t>
            </a:fld>
            <a:endParaRPr sz="600">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bbc0a3942c_2_648:notes"/>
          <p:cNvSpPr>
            <a:spLocks noGrp="1" noRot="1" noChangeAspect="1"/>
          </p:cNvSpPr>
          <p:nvPr>
            <p:ph type="sldImg" idx="2"/>
          </p:nvPr>
        </p:nvSpPr>
        <p:spPr>
          <a:xfrm>
            <a:off x="412750" y="40005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gbbc0a3942c_2_6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gbbc0a3942c_2_64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sz="600">
                <a:latin typeface="Calibri"/>
                <a:ea typeface="Calibri"/>
                <a:cs typeface="Calibri"/>
                <a:sym typeface="Calibri"/>
              </a:rPr>
              <a:t>[ADD PRESENTATION TITLE: INSERT TAB &gt; HEADER &amp; FOOTER &gt; NOTES AND HANDOUTS]</a:t>
            </a:r>
            <a:endParaRPr/>
          </a:p>
        </p:txBody>
      </p:sp>
      <p:sp>
        <p:nvSpPr>
          <p:cNvPr id="765" name="Google Shape;765;gbbc0a3942c_2_64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600">
                <a:latin typeface="Calibri"/>
                <a:ea typeface="Calibri"/>
                <a:cs typeface="Calibri"/>
                <a:sym typeface="Calibri"/>
              </a:rPr>
              <a:t>2/8/21</a:t>
            </a:r>
            <a:endParaRPr sz="600">
              <a:latin typeface="Calibri"/>
              <a:ea typeface="Calibri"/>
              <a:cs typeface="Calibri"/>
              <a:sym typeface="Calibri"/>
            </a:endParaRPr>
          </a:p>
        </p:txBody>
      </p:sp>
      <p:sp>
        <p:nvSpPr>
          <p:cNvPr id="766" name="Google Shape;766;gbbc0a3942c_2_6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600">
                <a:latin typeface="Calibri"/>
                <a:ea typeface="Calibri"/>
                <a:cs typeface="Calibri"/>
                <a:sym typeface="Calibri"/>
              </a:rPr>
              <a:t>74</a:t>
            </a:fld>
            <a:endParaRPr sz="600">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ce549f0dc4_0_121:notes"/>
          <p:cNvSpPr>
            <a:spLocks noGrp="1" noRot="1" noChangeAspect="1"/>
          </p:cNvSpPr>
          <p:nvPr>
            <p:ph type="sldImg" idx="2"/>
          </p:nvPr>
        </p:nvSpPr>
        <p:spPr>
          <a:xfrm>
            <a:off x="412750" y="40005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gce549f0dc4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5" name="Google Shape;775;gce549f0dc4_0_121: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sz="600">
                <a:latin typeface="Calibri"/>
                <a:ea typeface="Calibri"/>
                <a:cs typeface="Calibri"/>
                <a:sym typeface="Calibri"/>
              </a:rPr>
              <a:t>[ADD PRESENTATION TITLE: INSERT TAB &gt; HEADER &amp; FOOTER &gt; NOTES AND HANDOUTS]</a:t>
            </a:r>
            <a:endParaRPr/>
          </a:p>
        </p:txBody>
      </p:sp>
      <p:sp>
        <p:nvSpPr>
          <p:cNvPr id="776" name="Google Shape;776;gce549f0dc4_0_121: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600">
                <a:latin typeface="Calibri"/>
                <a:ea typeface="Calibri"/>
                <a:cs typeface="Calibri"/>
                <a:sym typeface="Calibri"/>
              </a:rPr>
              <a:t>2/8/21</a:t>
            </a:r>
            <a:endParaRPr sz="600">
              <a:latin typeface="Calibri"/>
              <a:ea typeface="Calibri"/>
              <a:cs typeface="Calibri"/>
              <a:sym typeface="Calibri"/>
            </a:endParaRPr>
          </a:p>
        </p:txBody>
      </p:sp>
      <p:sp>
        <p:nvSpPr>
          <p:cNvPr id="777" name="Google Shape;777;gce549f0dc4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600">
                <a:latin typeface="Calibri"/>
                <a:ea typeface="Calibri"/>
                <a:cs typeface="Calibri"/>
                <a:sym typeface="Calibri"/>
              </a:rPr>
              <a:t>75</a:t>
            </a:fld>
            <a:endParaRPr sz="600">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cc126f7df9_0_0:notes"/>
          <p:cNvSpPr>
            <a:spLocks noGrp="1" noRot="1" noChangeAspect="1"/>
          </p:cNvSpPr>
          <p:nvPr>
            <p:ph type="sldImg" idx="2"/>
          </p:nvPr>
        </p:nvSpPr>
        <p:spPr>
          <a:xfrm>
            <a:off x="412750" y="40005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gcc126f7df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gcc126f7df9_0_0: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sz="600">
                <a:latin typeface="Calibri"/>
                <a:ea typeface="Calibri"/>
                <a:cs typeface="Calibri"/>
                <a:sym typeface="Calibri"/>
              </a:rPr>
              <a:t>[ADD PRESENTATION TITLE: INSERT TAB &gt; HEADER &amp; FOOTER &gt; NOTES AND HANDOUTS]</a:t>
            </a:r>
            <a:endParaRPr/>
          </a:p>
        </p:txBody>
      </p:sp>
      <p:sp>
        <p:nvSpPr>
          <p:cNvPr id="787" name="Google Shape;787;gcc126f7df9_0_0: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600">
                <a:latin typeface="Calibri"/>
                <a:ea typeface="Calibri"/>
                <a:cs typeface="Calibri"/>
                <a:sym typeface="Calibri"/>
              </a:rPr>
              <a:t>2/8/21</a:t>
            </a:r>
            <a:endParaRPr sz="600">
              <a:latin typeface="Calibri"/>
              <a:ea typeface="Calibri"/>
              <a:cs typeface="Calibri"/>
              <a:sym typeface="Calibri"/>
            </a:endParaRPr>
          </a:p>
        </p:txBody>
      </p:sp>
      <p:sp>
        <p:nvSpPr>
          <p:cNvPr id="788" name="Google Shape;788;gcc126f7df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600">
                <a:latin typeface="Calibri"/>
                <a:ea typeface="Calibri"/>
                <a:cs typeface="Calibri"/>
                <a:sym typeface="Calibri"/>
              </a:rPr>
              <a:t>76</a:t>
            </a:fld>
            <a:endParaRPr sz="600">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ce549f0dc4_1_5:notes"/>
          <p:cNvSpPr>
            <a:spLocks noGrp="1" noRot="1" noChangeAspect="1"/>
          </p:cNvSpPr>
          <p:nvPr>
            <p:ph type="sldImg" idx="2"/>
          </p:nvPr>
        </p:nvSpPr>
        <p:spPr>
          <a:xfrm>
            <a:off x="412750" y="40005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gce549f0dc4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90000"/>
              </a:lnSpc>
              <a:spcBef>
                <a:spcPts val="800"/>
              </a:spcBef>
              <a:spcAft>
                <a:spcPts val="0"/>
              </a:spcAft>
              <a:buClr>
                <a:schemeClr val="dk1"/>
              </a:buClr>
              <a:buSzPts val="1200"/>
              <a:buChar char="•"/>
            </a:pPr>
            <a:r>
              <a:rPr lang="en" sz="1200">
                <a:solidFill>
                  <a:schemeClr val="dk1"/>
                </a:solidFill>
              </a:rPr>
              <a:t>The average duration of treatment engagement for youth who graduated was 6 months (range, 3-8 months</a:t>
            </a:r>
            <a:endParaRPr/>
          </a:p>
        </p:txBody>
      </p:sp>
      <p:sp>
        <p:nvSpPr>
          <p:cNvPr id="797" name="Google Shape;797;gce549f0dc4_1_5: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sz="600">
                <a:latin typeface="Calibri"/>
                <a:ea typeface="Calibri"/>
                <a:cs typeface="Calibri"/>
                <a:sym typeface="Calibri"/>
              </a:rPr>
              <a:t>[ADD PRESENTATION TITLE: INSERT TAB &gt; HEADER &amp; FOOTER &gt; NOTES AND HANDOUTS]</a:t>
            </a:r>
            <a:endParaRPr/>
          </a:p>
        </p:txBody>
      </p:sp>
      <p:sp>
        <p:nvSpPr>
          <p:cNvPr id="798" name="Google Shape;798;gce549f0dc4_1_5: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600">
                <a:latin typeface="Calibri"/>
                <a:ea typeface="Calibri"/>
                <a:cs typeface="Calibri"/>
                <a:sym typeface="Calibri"/>
              </a:rPr>
              <a:t>2/8/21</a:t>
            </a:r>
            <a:endParaRPr sz="600">
              <a:latin typeface="Calibri"/>
              <a:ea typeface="Calibri"/>
              <a:cs typeface="Calibri"/>
              <a:sym typeface="Calibri"/>
            </a:endParaRPr>
          </a:p>
        </p:txBody>
      </p:sp>
      <p:sp>
        <p:nvSpPr>
          <p:cNvPr id="799" name="Google Shape;799;gce549f0dc4_1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600">
                <a:latin typeface="Calibri"/>
                <a:ea typeface="Calibri"/>
                <a:cs typeface="Calibri"/>
                <a:sym typeface="Calibri"/>
              </a:rPr>
              <a:t>77</a:t>
            </a:fld>
            <a:endParaRPr sz="600">
              <a:latin typeface="Calibri"/>
              <a:ea typeface="Calibri"/>
              <a:cs typeface="Calibri"/>
              <a:sym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cc0405b346_5_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gcc0405b346_5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bd42182910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bd4218291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bbc0a3942c_2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bbc0a3942c_2_1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Dennis, M.; Babor, T.F.; Roebuck, C.; and Donaldson, J. Changing the focus: The case for recognizing and treating cannabis use disorders. Addiction 97:(s1):4–15, 2002.</a:t>
            </a:r>
            <a:endParaRPr/>
          </a:p>
        </p:txBody>
      </p:sp>
      <p:sp>
        <p:nvSpPr>
          <p:cNvPr id="233" name="Google Shape;233;gbbc0a3942c_2_18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a:latin typeface="Calibri"/>
                <a:ea typeface="Calibri"/>
                <a:cs typeface="Calibri"/>
                <a:sym typeface="Calibri"/>
              </a:rPr>
              <a:t>[ADD PRESENTATION TITLE: INSERT TAB &gt; HEADER &amp; FOOTER &gt; NOTES AND HANDOUTS]</a:t>
            </a:r>
            <a:endParaRPr/>
          </a:p>
        </p:txBody>
      </p:sp>
      <p:sp>
        <p:nvSpPr>
          <p:cNvPr id="234" name="Google Shape;234;gbbc0a3942c_2_18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latin typeface="Calibri"/>
                <a:ea typeface="Calibri"/>
                <a:cs typeface="Calibri"/>
                <a:sym typeface="Calibri"/>
              </a:rPr>
              <a:t>2/8/21</a:t>
            </a:r>
            <a:endParaRPr>
              <a:latin typeface="Calibri"/>
              <a:ea typeface="Calibri"/>
              <a:cs typeface="Calibri"/>
              <a:sym typeface="Calibri"/>
            </a:endParaRPr>
          </a:p>
        </p:txBody>
      </p:sp>
      <p:sp>
        <p:nvSpPr>
          <p:cNvPr id="235" name="Google Shape;235;gbbc0a3942c_2_1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latin typeface="Calibri"/>
                <a:ea typeface="Calibri"/>
                <a:cs typeface="Calibri"/>
                <a:sym typeface="Calibri"/>
              </a:rPr>
              <a:t>8</a:t>
            </a:fld>
            <a:endParaRPr>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c84763c31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c84763c3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bbc0a3942c_2_6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gbbc0a3942c_2_6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000" b="1">
                <a:solidFill>
                  <a:schemeClr val="dk1"/>
                </a:solidFill>
                <a:highlight>
                  <a:srgbClr val="FFFFFF"/>
                </a:highlight>
              </a:rPr>
              <a:t>Schmidt, S., Liddle, H., &amp; Dakof, G. (1996).</a:t>
            </a:r>
            <a:r>
              <a:rPr lang="en" sz="1000">
                <a:solidFill>
                  <a:schemeClr val="dk1"/>
                </a:solidFill>
                <a:highlight>
                  <a:srgbClr val="FFFFFF"/>
                </a:highlight>
              </a:rPr>
              <a:t> Changes in parenting practices and adolescent drug abuse during Multidimensional Family Therapy. </a:t>
            </a:r>
            <a:r>
              <a:rPr lang="en" sz="1000" i="1">
                <a:solidFill>
                  <a:schemeClr val="dk1"/>
                </a:solidFill>
                <a:highlight>
                  <a:srgbClr val="FFFFFF"/>
                </a:highlight>
              </a:rPr>
              <a:t>Journal of Family Psychology,</a:t>
            </a:r>
            <a:endParaRPr sz="1000" i="1">
              <a:solidFill>
                <a:schemeClr val="dk1"/>
              </a:solidFill>
              <a:highlight>
                <a:srgbClr val="FFFFFF"/>
              </a:highlight>
            </a:endParaRPr>
          </a:p>
          <a:p>
            <a:pPr marL="0" lvl="0" indent="0" algn="l" rtl="0">
              <a:spcBef>
                <a:spcPts val="0"/>
              </a:spcBef>
              <a:spcAft>
                <a:spcPts val="0"/>
              </a:spcAft>
              <a:buNone/>
            </a:pPr>
            <a:r>
              <a:rPr lang="en" sz="1000" b="1">
                <a:solidFill>
                  <a:schemeClr val="dk1"/>
                </a:solidFill>
                <a:highlight>
                  <a:srgbClr val="FFFFFF"/>
                </a:highlight>
              </a:rPr>
              <a:t>Liddle, H., Rowe, C., Dakof, G., Henderson, C., &amp; Greenbaum, P. (2009).</a:t>
            </a:r>
            <a:r>
              <a:rPr lang="en" sz="1000">
                <a:solidFill>
                  <a:schemeClr val="dk1"/>
                </a:solidFill>
                <a:highlight>
                  <a:srgbClr val="FFFFFF"/>
                </a:highlight>
              </a:rPr>
              <a:t> Multidimensional Family Therapy for young adolescent substance abuse: Twelve-month outcomes of a randomized controlled trial. </a:t>
            </a:r>
            <a:r>
              <a:rPr lang="en" sz="1000" i="1">
                <a:solidFill>
                  <a:schemeClr val="dk1"/>
                </a:solidFill>
                <a:highlight>
                  <a:srgbClr val="FFFFFF"/>
                </a:highlight>
              </a:rPr>
              <a:t>Journal of Consulting &amp; Clinical Psychology,</a:t>
            </a:r>
            <a:endParaRPr sz="1000">
              <a:solidFill>
                <a:schemeClr val="dk1"/>
              </a:solidFill>
              <a:highlight>
                <a:srgbClr val="FFFFFF"/>
              </a:highlight>
            </a:endParaRPr>
          </a:p>
        </p:txBody>
      </p:sp>
      <p:sp>
        <p:nvSpPr>
          <p:cNvPr id="829" name="Google Shape;829;gbbc0a3942c_2_6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bbc0a3942c_2_6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highlight>
                  <a:srgbClr val="FFFFFF"/>
                </a:highlight>
              </a:rPr>
              <a:t>Millers, W. R., Rollnick, S. (2013) . </a:t>
            </a:r>
            <a:r>
              <a:rPr lang="en" sz="1000">
                <a:solidFill>
                  <a:schemeClr val="dk1"/>
                </a:solidFill>
                <a:highlight>
                  <a:srgbClr val="FFFFFF"/>
                </a:highlight>
              </a:rPr>
              <a:t>Motivational Interviewing: Helping People Change</a:t>
            </a:r>
            <a:endParaRPr sz="1000">
              <a:solidFill>
                <a:schemeClr val="dk1"/>
              </a:solidFill>
              <a:highlight>
                <a:srgbClr val="FFFFFF"/>
              </a:highlight>
            </a:endParaRPr>
          </a:p>
          <a:p>
            <a:pPr marL="0" lvl="0" indent="0" algn="l" rtl="0">
              <a:spcBef>
                <a:spcPts val="0"/>
              </a:spcBef>
              <a:spcAft>
                <a:spcPts val="0"/>
              </a:spcAft>
              <a:buNone/>
            </a:pPr>
            <a:r>
              <a:rPr lang="en" sz="1000" b="1">
                <a:solidFill>
                  <a:schemeClr val="dk1"/>
                </a:solidFill>
                <a:highlight>
                  <a:srgbClr val="FFFFFF"/>
                </a:highlight>
              </a:rPr>
              <a:t>Magill, M., Colby, S. M., Orchowski, L., Murphy, J. G., Hoadley, A., Brazil, L. A., &amp; Barnett, N. P. (2017).</a:t>
            </a:r>
            <a:r>
              <a:rPr lang="en" sz="1000">
                <a:solidFill>
                  <a:schemeClr val="dk1"/>
                </a:solidFill>
                <a:highlight>
                  <a:srgbClr val="FFFFFF"/>
                </a:highlight>
              </a:rPr>
              <a:t> How does brief motivational intervention change heavy drinking and harm among underage young adult drinkers?, </a:t>
            </a:r>
            <a:r>
              <a:rPr lang="en" sz="1000" i="1">
                <a:solidFill>
                  <a:schemeClr val="dk1"/>
                </a:solidFill>
                <a:highlight>
                  <a:srgbClr val="FFFFFF"/>
                </a:highlight>
              </a:rPr>
              <a:t>Journal of Consulting and Clinical Psychology,</a:t>
            </a:r>
            <a:endParaRPr sz="1000" i="1">
              <a:solidFill>
                <a:schemeClr val="dk1"/>
              </a:solidFill>
              <a:highlight>
                <a:srgbClr val="FFFFFF"/>
              </a:highlight>
            </a:endParaRPr>
          </a:p>
          <a:p>
            <a:pPr marL="0" lvl="0" indent="0" algn="l" rtl="0">
              <a:spcBef>
                <a:spcPts val="0"/>
              </a:spcBef>
              <a:spcAft>
                <a:spcPts val="0"/>
              </a:spcAft>
              <a:buNone/>
            </a:pPr>
            <a:r>
              <a:rPr lang="en" sz="1000" b="1">
                <a:solidFill>
                  <a:schemeClr val="dk1"/>
                </a:solidFill>
                <a:highlight>
                  <a:srgbClr val="FFFFFF"/>
                </a:highlight>
              </a:rPr>
              <a:t>Colby, S. M., Orchowski, L., Magill, M., Murphy, J. G., Brazil, L. A., Apodaca, T. R., ... Barnett, N. P. (2018).</a:t>
            </a:r>
            <a:r>
              <a:rPr lang="en" sz="1000">
                <a:solidFill>
                  <a:schemeClr val="dk1"/>
                </a:solidFill>
                <a:highlight>
                  <a:srgbClr val="FFFFFF"/>
                </a:highlight>
              </a:rPr>
              <a:t> Brief motivational intervention for underage young adult drinkers: Results from a randomized clinical trial. </a:t>
            </a:r>
            <a:r>
              <a:rPr lang="en" sz="1000" i="1">
                <a:solidFill>
                  <a:schemeClr val="dk1"/>
                </a:solidFill>
                <a:highlight>
                  <a:srgbClr val="FFFFFF"/>
                </a:highlight>
              </a:rPr>
              <a:t>Alcoholism: Clinical and Experimental Research,</a:t>
            </a:r>
            <a:endParaRPr sz="1000">
              <a:solidFill>
                <a:schemeClr val="dk1"/>
              </a:solidFill>
              <a:highlight>
                <a:srgbClr val="FFFFFF"/>
              </a:highlight>
            </a:endParaRPr>
          </a:p>
        </p:txBody>
      </p:sp>
      <p:sp>
        <p:nvSpPr>
          <p:cNvPr id="836" name="Google Shape;836;gbbc0a3942c_2_6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bbc0a3942c_2_6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gbbc0a3942c_2_6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4" name="Google Shape;844;gbbc0a3942c_2_6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52049"/>
              </a:buClr>
              <a:buSzPts val="800"/>
              <a:buFont typeface="Calibri"/>
              <a:buNone/>
            </a:pPr>
            <a:fld id="{00000000-1234-1234-1234-123412341234}" type="slidenum">
              <a:rPr lang="en" sz="800" u="none" strike="noStrike" cap="none">
                <a:solidFill>
                  <a:srgbClr val="052049"/>
                </a:solidFill>
                <a:latin typeface="Calibri"/>
                <a:ea typeface="Calibri"/>
                <a:cs typeface="Calibri"/>
                <a:sym typeface="Calibri"/>
              </a:rPr>
              <a:t>83</a:t>
            </a:fld>
            <a:endParaRPr sz="800" u="none" strike="noStrike" cap="none">
              <a:solidFill>
                <a:srgbClr val="052049"/>
              </a:solidFill>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bd4218291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bd4218291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bbc0a3942c_2_67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Glass, Joseph E., McKay, James, R., Gustafson, David H., Kornfield, Rachel, Rathouz, Paul J., McTavish, Fiona M., Atwood, Amy K.,  Isham, Andrew, Quanbeck, Andrew, Shah, Dvanah</a:t>
            </a:r>
            <a:r>
              <a:rPr lang="en"/>
              <a:t> (2017) Treatment seeking as a mechanism of change in a randomized controlled trial of a mobile health intervention to support recovery from alcohol use disorders</a:t>
            </a:r>
            <a:r>
              <a:rPr lang="en" i="1"/>
              <a:t> </a:t>
            </a:r>
            <a:r>
              <a:rPr lang="en" i="1">
                <a:solidFill>
                  <a:schemeClr val="dk1"/>
                </a:solidFill>
              </a:rPr>
              <a:t>Journal of Substance Abuse</a:t>
            </a:r>
            <a:endParaRPr i="1"/>
          </a:p>
        </p:txBody>
      </p:sp>
      <p:sp>
        <p:nvSpPr>
          <p:cNvPr id="857" name="Google Shape;857;gbbc0a3942c_2_6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c84763c31f_0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t>Saxena, P., Grella, C. E., &amp; Messina, N. P.</a:t>
            </a:r>
            <a:r>
              <a:rPr lang="en" sz="1200"/>
              <a:t> (October 2015): </a:t>
            </a:r>
            <a:r>
              <a:rPr lang="en" sz="1200">
                <a:uFill>
                  <a:noFill/>
                </a:uFill>
                <a:hlinkClick r:id="rId3"/>
              </a:rPr>
              <a:t>Continuing Care and Trauma in Women Offenders’ Substance Use, Psychiatric Status, and Self-Efficacy Outcomes</a:t>
            </a:r>
            <a:endParaRPr/>
          </a:p>
          <a:p>
            <a:pPr marL="0" lvl="0" indent="0" algn="l" rtl="0">
              <a:spcBef>
                <a:spcPts val="0"/>
              </a:spcBef>
              <a:spcAft>
                <a:spcPts val="0"/>
              </a:spcAft>
              <a:buNone/>
            </a:pPr>
            <a:r>
              <a:rPr lang="en" sz="1200" b="1"/>
              <a:t>Kubiak, S.</a:t>
            </a:r>
            <a:r>
              <a:rPr lang="en" sz="1200"/>
              <a:t> (August 2013).  </a:t>
            </a:r>
            <a:r>
              <a:rPr lang="en" sz="1200" i="1">
                <a:uFill>
                  <a:noFill/>
                </a:uFill>
                <a:hlinkClick r:id="rId4"/>
              </a:rPr>
              <a:t>Evaluation of Specialized Substance Abuse Treatment Services for Women: Report of Long-term Outcomes</a:t>
            </a:r>
            <a:endParaRPr/>
          </a:p>
        </p:txBody>
      </p:sp>
      <p:sp>
        <p:nvSpPr>
          <p:cNvPr id="864" name="Google Shape;864;gc84763c31f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bbc0a3942c_2_6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2" name="Google Shape;872;gbbc0a3942c_2_6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3" name="Google Shape;873;gbbc0a3942c_2_6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52049"/>
              </a:buClr>
              <a:buSzPts val="800"/>
              <a:buFont typeface="Calibri"/>
              <a:buNone/>
            </a:pPr>
            <a:fld id="{00000000-1234-1234-1234-123412341234}" type="slidenum">
              <a:rPr lang="en" sz="800" u="none" strike="noStrike" cap="none">
                <a:solidFill>
                  <a:srgbClr val="052049"/>
                </a:solidFill>
                <a:latin typeface="Calibri"/>
                <a:ea typeface="Calibri"/>
                <a:cs typeface="Calibri"/>
                <a:sym typeface="Calibri"/>
              </a:rPr>
              <a:t>87</a:t>
            </a:fld>
            <a:endParaRPr sz="800" u="none" strike="noStrike" cap="none">
              <a:solidFill>
                <a:srgbClr val="052049"/>
              </a:solidFill>
              <a:latin typeface="Calibri"/>
              <a:ea typeface="Calibri"/>
              <a:cs typeface="Calibri"/>
              <a:sym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c84763c31f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c84763c31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ce549f0dc4_2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4" name="Google Shape;884;gce549f0dc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bbc0a3942c_2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bbc0a3942c_2_2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930"/>
              <a:buFont typeface="Calibri"/>
              <a:buNone/>
            </a:pPr>
            <a:r>
              <a:rPr lang="en" sz="930"/>
              <a:t>And we know that the prefrontal cortex, the area of the brain that is associated with judgement, self control, and future planning is the last area to develop. </a:t>
            </a:r>
            <a:endParaRPr/>
          </a:p>
          <a:p>
            <a:pPr marL="0" lvl="0" indent="0" algn="l" rtl="0">
              <a:lnSpc>
                <a:spcPct val="80000"/>
              </a:lnSpc>
              <a:spcBef>
                <a:spcPts val="0"/>
              </a:spcBef>
              <a:spcAft>
                <a:spcPts val="0"/>
              </a:spcAft>
              <a:buClr>
                <a:schemeClr val="dk1"/>
              </a:buClr>
              <a:buSzPts val="930"/>
              <a:buFont typeface="Calibri"/>
              <a:buNone/>
            </a:pPr>
            <a:r>
              <a:rPr lang="en" sz="930"/>
              <a:t>This is often really hard to grasp. When we interact with adolescents, many can appear to be quite adult-like in their development. They can do complex math, they have a strong grasp of language, they can formulate fairly intelligent arguments; so it is easy to assume that they should “know better” or make better choices. </a:t>
            </a:r>
            <a:endParaRPr/>
          </a:p>
          <a:p>
            <a:pPr marL="0" lvl="0" indent="0" algn="l" rtl="0">
              <a:lnSpc>
                <a:spcPct val="80000"/>
              </a:lnSpc>
              <a:spcBef>
                <a:spcPts val="0"/>
              </a:spcBef>
              <a:spcAft>
                <a:spcPts val="0"/>
              </a:spcAft>
              <a:buClr>
                <a:schemeClr val="dk1"/>
              </a:buClr>
              <a:buSzPts val="930"/>
              <a:buFont typeface="Calibri"/>
              <a:buNone/>
            </a:pPr>
            <a:r>
              <a:rPr lang="en" sz="930"/>
              <a:t>However we have to remind ourselves that adolescent brains remain fundamentally different in really important ways. </a:t>
            </a:r>
            <a:endParaRPr/>
          </a:p>
          <a:p>
            <a:pPr marL="0" lvl="0" indent="0" algn="l" rtl="0">
              <a:lnSpc>
                <a:spcPct val="80000"/>
              </a:lnSpc>
              <a:spcBef>
                <a:spcPts val="0"/>
              </a:spcBef>
              <a:spcAft>
                <a:spcPts val="0"/>
              </a:spcAft>
              <a:buClr>
                <a:schemeClr val="dk1"/>
              </a:buClr>
              <a:buSzPts val="930"/>
              <a:buFont typeface="Calibri"/>
              <a:buNone/>
            </a:pPr>
            <a:endParaRPr sz="930"/>
          </a:p>
          <a:p>
            <a:pPr marL="0" lvl="0" indent="0" algn="l" rtl="0">
              <a:lnSpc>
                <a:spcPct val="80000"/>
              </a:lnSpc>
              <a:spcBef>
                <a:spcPts val="0"/>
              </a:spcBef>
              <a:spcAft>
                <a:spcPts val="0"/>
              </a:spcAft>
              <a:buClr>
                <a:schemeClr val="dk1"/>
              </a:buClr>
              <a:buSzPts val="930"/>
              <a:buFont typeface="Calibri"/>
              <a:buNone/>
            </a:pPr>
            <a:r>
              <a:rPr lang="en" sz="930"/>
              <a:t>For example, brain size is about 90% of adult size by age 6! However, changes in grey matter (neurons) and white matter (myelin) continue throughout adolescence as neurons are “pruned” and neural pathways are strengthened. This is incredibly important in the field of adolescent addiction because neural pathways that get used most often are the ones that get strengthened through a process called kindling. The kindling phenomenon is best described using seizures as an example. We know that the more frequently someone experiences a seizure, the more likely they are to experience subsequent seizures,  and over time, it actually takes less of a stimulus to trigger a seizure. This is because that seizure pathway becomes like a well-worn path -  a path  of least resistance. </a:t>
            </a:r>
            <a:endParaRPr/>
          </a:p>
          <a:p>
            <a:pPr marL="0" lvl="0" indent="0" algn="l" rtl="0">
              <a:lnSpc>
                <a:spcPct val="80000"/>
              </a:lnSpc>
              <a:spcBef>
                <a:spcPts val="0"/>
              </a:spcBef>
              <a:spcAft>
                <a:spcPts val="0"/>
              </a:spcAft>
              <a:buClr>
                <a:schemeClr val="dk1"/>
              </a:buClr>
              <a:buSzPts val="930"/>
              <a:buFont typeface="Calibri"/>
              <a:buNone/>
            </a:pPr>
            <a:r>
              <a:rPr lang="en" sz="930"/>
              <a:t>The same can be said of addiction. The more frequently an adolescent activates the dopamine reward pathway with drugs, the more “worn in” those neural pathways become and over time, addiction can get “baked in” to the developing brain. </a:t>
            </a:r>
            <a:endParaRPr sz="93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930"/>
              <a:buFont typeface="Calibri"/>
              <a:buNone/>
            </a:pPr>
            <a:endParaRPr sz="93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930"/>
              <a:buFont typeface="Calibri"/>
              <a:buNone/>
            </a:pPr>
            <a:r>
              <a:rPr lang="en" sz="930">
                <a:solidFill>
                  <a:schemeClr val="dk1"/>
                </a:solidFill>
                <a:latin typeface="Calibri"/>
                <a:ea typeface="Calibri"/>
                <a:cs typeface="Calibri"/>
                <a:sym typeface="Calibri"/>
              </a:rPr>
              <a:t>So adolescent brains are a bit like fancy sports cars with malfunctioning brakes. They are made for speed and excitement and novelty but they have trouble slowing down when it is most important. </a:t>
            </a:r>
            <a:endParaRPr/>
          </a:p>
          <a:p>
            <a:pPr marL="0" lvl="0" indent="0" algn="l" rtl="0">
              <a:lnSpc>
                <a:spcPct val="80000"/>
              </a:lnSpc>
              <a:spcBef>
                <a:spcPts val="0"/>
              </a:spcBef>
              <a:spcAft>
                <a:spcPts val="0"/>
              </a:spcAft>
              <a:buClr>
                <a:schemeClr val="dk1"/>
              </a:buClr>
              <a:buSzPts val="930"/>
              <a:buFont typeface="Calibri"/>
              <a:buNone/>
            </a:pPr>
            <a:r>
              <a:rPr lang="en" sz="930">
                <a:solidFill>
                  <a:schemeClr val="dk1"/>
                </a:solidFill>
                <a:latin typeface="Calibri"/>
                <a:ea typeface="Calibri"/>
                <a:cs typeface="Calibri"/>
                <a:sym typeface="Calibri"/>
              </a:rPr>
              <a:t>This is why it is so important to detect and address substance use early!</a:t>
            </a:r>
            <a:endParaRPr/>
          </a:p>
          <a:p>
            <a:pPr marL="0" lvl="0" indent="0" algn="l" rtl="0">
              <a:lnSpc>
                <a:spcPct val="80000"/>
              </a:lnSpc>
              <a:spcBef>
                <a:spcPts val="0"/>
              </a:spcBef>
              <a:spcAft>
                <a:spcPts val="0"/>
              </a:spcAft>
              <a:buClr>
                <a:schemeClr val="dk1"/>
              </a:buClr>
              <a:buSzPts val="930"/>
              <a:buFont typeface="Calibri"/>
              <a:buNone/>
            </a:pPr>
            <a:endParaRPr sz="93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930"/>
              <a:buFont typeface="Calibri"/>
              <a:buNone/>
            </a:pPr>
            <a:endParaRPr sz="930">
              <a:solidFill>
                <a:schemeClr val="dk1"/>
              </a:solidFill>
              <a:latin typeface="Calibri"/>
              <a:ea typeface="Calibri"/>
              <a:cs typeface="Calibri"/>
              <a:sym typeface="Calibri"/>
            </a:endParaRPr>
          </a:p>
          <a:p>
            <a:pPr marL="0" marR="0" lvl="0" indent="0" algn="l" rtl="0">
              <a:lnSpc>
                <a:spcPct val="80000"/>
              </a:lnSpc>
              <a:spcBef>
                <a:spcPts val="800"/>
              </a:spcBef>
              <a:spcAft>
                <a:spcPts val="0"/>
              </a:spcAft>
              <a:buClr>
                <a:schemeClr val="dk1"/>
              </a:buClr>
              <a:buSzPts val="930"/>
              <a:buFont typeface="Arial"/>
              <a:buNone/>
            </a:pPr>
            <a:r>
              <a:rPr lang="en" sz="930">
                <a:solidFill>
                  <a:schemeClr val="dk1"/>
                </a:solidFill>
                <a:latin typeface="Calibri"/>
                <a:ea typeface="Calibri"/>
                <a:cs typeface="Calibri"/>
                <a:sym typeface="Calibri"/>
              </a:rPr>
              <a:t>Dennis, M.; Babor, T.F.; Roebuck, C.; and Donaldson, J. Changing the focus: The case for recognizing and treating cannabis use disorders. Addiction 97:(s1):4–15, 2002.</a:t>
            </a:r>
            <a:endParaRPr/>
          </a:p>
          <a:p>
            <a:pPr marL="0" lvl="0" indent="0" algn="l" rtl="0">
              <a:lnSpc>
                <a:spcPct val="80000"/>
              </a:lnSpc>
              <a:spcBef>
                <a:spcPts val="0"/>
              </a:spcBef>
              <a:spcAft>
                <a:spcPts val="0"/>
              </a:spcAft>
              <a:buClr>
                <a:schemeClr val="dk1"/>
              </a:buClr>
              <a:buSzPts val="930"/>
              <a:buFont typeface="Calibri"/>
              <a:buNone/>
            </a:pPr>
            <a:endParaRPr sz="930"/>
          </a:p>
        </p:txBody>
      </p:sp>
      <p:sp>
        <p:nvSpPr>
          <p:cNvPr id="244" name="Google Shape;244;gbbc0a3942c_2_2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a:latin typeface="Calibri"/>
                <a:ea typeface="Calibri"/>
                <a:cs typeface="Calibri"/>
                <a:sym typeface="Calibri"/>
              </a:rPr>
              <a:t>[ADD PRESENTATION TITLE: INSERT TAB &gt; HEADER &amp; FOOTER &gt; NOTES AND HANDOUTS]</a:t>
            </a:r>
            <a:endParaRPr/>
          </a:p>
        </p:txBody>
      </p:sp>
      <p:sp>
        <p:nvSpPr>
          <p:cNvPr id="245" name="Google Shape;245;gbbc0a3942c_2_2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latin typeface="Calibri"/>
                <a:ea typeface="Calibri"/>
                <a:cs typeface="Calibri"/>
                <a:sym typeface="Calibri"/>
              </a:rPr>
              <a:t>2/8/21</a:t>
            </a:r>
            <a:endParaRPr>
              <a:latin typeface="Calibri"/>
              <a:ea typeface="Calibri"/>
              <a:cs typeface="Calibri"/>
              <a:sym typeface="Calibri"/>
            </a:endParaRPr>
          </a:p>
        </p:txBody>
      </p:sp>
      <p:sp>
        <p:nvSpPr>
          <p:cNvPr id="246" name="Google Shape;246;gbbc0a3942c_2_2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latin typeface="Calibri"/>
                <a:ea typeface="Calibri"/>
                <a:cs typeface="Calibri"/>
                <a:sym typeface="Calibri"/>
              </a:rPr>
              <a:t>9</a:t>
            </a:fld>
            <a:endParaRPr>
              <a:latin typeface="Calibri"/>
              <a:ea typeface="Calibri"/>
              <a:cs typeface="Calibri"/>
              <a:sym typeface="Calibri"/>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ce549f0dc4_2_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3" name="Google Shape;893;gce549f0dc4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ce549f0dc4_2_2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0" name="Google Shape;900;gce549f0dc4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ce549f0dc4_2_1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7" name="Google Shape;907;gce549f0dc4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ce549f0dc4_2_2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3" name="Google Shape;913;gce549f0dc4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f3136e23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f3136e23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cf3136e23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cf3136e23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cf3136e23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cf3136e23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bbc0a3942c_2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bbc0a3942c_2_1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t>Thank you for today’s presentation Shannon, Veronika and Andrea</a:t>
            </a:r>
            <a:endParaRPr sz="1200" b="0" i="0" dirty="0">
              <a:solidFill>
                <a:schemeClr val="dk1"/>
              </a:solidFill>
              <a:latin typeface="Calibri"/>
              <a:ea typeface="Calibri"/>
              <a:cs typeface="Calibri"/>
              <a:sym typeface="Calibri"/>
            </a:endParaRPr>
          </a:p>
        </p:txBody>
      </p:sp>
      <p:sp>
        <p:nvSpPr>
          <p:cNvPr id="212" name="Google Shape;212;gbbc0a3942c_2_1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97</a:t>
            </a:fld>
            <a:endParaRPr/>
          </a:p>
        </p:txBody>
      </p:sp>
    </p:spTree>
    <p:extLst>
      <p:ext uri="{BB962C8B-B14F-4D97-AF65-F5344CB8AC3E}">
        <p14:creationId xmlns:p14="http://schemas.microsoft.com/office/powerpoint/2010/main" val="20773530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To augment the information provided today, you can explore these additional resources </a:t>
            </a:r>
            <a:r>
              <a:rPr lang="en-US" baseline="0" dirty="0"/>
              <a:t>from the ATTC and PTTC Networks.</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5407F5E-1248-0D41-AA81-B50EA45314D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98</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8693865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5407F5E-1248-0D41-AA81-B50EA45314D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99</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2441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896325"/>
            <a:ext cx="77724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3400"/>
              <a:buFont typeface="Calibri"/>
              <a:buNone/>
              <a:defRPr sz="3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87686"/>
            <a:ext cx="6858000" cy="72747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400"/>
              <a:buNone/>
              <a:defRPr sz="1400"/>
            </a:lvl1pPr>
            <a:lvl2pPr lvl="1" algn="ctr">
              <a:lnSpc>
                <a:spcPct val="90000"/>
              </a:lnSpc>
              <a:spcBef>
                <a:spcPts val="400"/>
              </a:spcBef>
              <a:spcAft>
                <a:spcPts val="0"/>
              </a:spcAft>
              <a:buClr>
                <a:schemeClr val="dk1"/>
              </a:buClr>
              <a:buSzPts val="1100"/>
              <a:buNone/>
              <a:defRPr sz="1100"/>
            </a:lvl2pPr>
            <a:lvl3pPr lvl="2" algn="ctr">
              <a:lnSpc>
                <a:spcPct val="90000"/>
              </a:lnSpc>
              <a:spcBef>
                <a:spcPts val="400"/>
              </a:spcBef>
              <a:spcAft>
                <a:spcPts val="0"/>
              </a:spcAft>
              <a:buClr>
                <a:schemeClr val="dk1"/>
              </a:buClr>
              <a:buSzPts val="1000"/>
              <a:buNone/>
              <a:defRPr sz="1000"/>
            </a:lvl3pPr>
            <a:lvl4pPr lvl="3" algn="ctr">
              <a:lnSpc>
                <a:spcPct val="90000"/>
              </a:lnSpc>
              <a:spcBef>
                <a:spcPts val="400"/>
              </a:spcBef>
              <a:spcAft>
                <a:spcPts val="0"/>
              </a:spcAft>
              <a:buClr>
                <a:schemeClr val="dk1"/>
              </a:buClr>
              <a:buSzPts val="900"/>
              <a:buNone/>
              <a:defRPr sz="900"/>
            </a:lvl4pPr>
            <a:lvl5pPr lvl="4" algn="ctr">
              <a:lnSpc>
                <a:spcPct val="90000"/>
              </a:lnSpc>
              <a:spcBef>
                <a:spcPts val="400"/>
              </a:spcBef>
              <a:spcAft>
                <a:spcPts val="0"/>
              </a:spcAft>
              <a:buClr>
                <a:schemeClr val="dk1"/>
              </a:buClr>
              <a:buSzPts val="900"/>
              <a:buNone/>
              <a:defRPr sz="900"/>
            </a:lvl5pPr>
            <a:lvl6pPr lvl="5" algn="ctr">
              <a:lnSpc>
                <a:spcPct val="90000"/>
              </a:lnSpc>
              <a:spcBef>
                <a:spcPts val="400"/>
              </a:spcBef>
              <a:spcAft>
                <a:spcPts val="0"/>
              </a:spcAft>
              <a:buClr>
                <a:schemeClr val="dk1"/>
              </a:buClr>
              <a:buSzPts val="900"/>
              <a:buNone/>
              <a:defRPr sz="900"/>
            </a:lvl6pPr>
            <a:lvl7pPr lvl="6" algn="ctr">
              <a:lnSpc>
                <a:spcPct val="90000"/>
              </a:lnSpc>
              <a:spcBef>
                <a:spcPts val="400"/>
              </a:spcBef>
              <a:spcAft>
                <a:spcPts val="0"/>
              </a:spcAft>
              <a:buClr>
                <a:schemeClr val="dk1"/>
              </a:buClr>
              <a:buSzPts val="900"/>
              <a:buNone/>
              <a:defRPr sz="900"/>
            </a:lvl7pPr>
            <a:lvl8pPr lvl="7" algn="ctr">
              <a:lnSpc>
                <a:spcPct val="90000"/>
              </a:lnSpc>
              <a:spcBef>
                <a:spcPts val="400"/>
              </a:spcBef>
              <a:spcAft>
                <a:spcPts val="0"/>
              </a:spcAft>
              <a:buClr>
                <a:schemeClr val="dk1"/>
              </a:buClr>
              <a:buSzPts val="900"/>
              <a:buNone/>
              <a:defRPr sz="900"/>
            </a:lvl8pPr>
            <a:lvl9pPr lvl="8" algn="ctr">
              <a:lnSpc>
                <a:spcPct val="90000"/>
              </a:lnSpc>
              <a:spcBef>
                <a:spcPts val="400"/>
              </a:spcBef>
              <a:spcAft>
                <a:spcPts val="0"/>
              </a:spcAft>
              <a:buClr>
                <a:schemeClr val="dk1"/>
              </a:buClr>
              <a:buSzPts val="900"/>
              <a:buNone/>
              <a:defRPr sz="900"/>
            </a:lvl9pPr>
          </a:lstStyle>
          <a:p>
            <a:endParaRPr/>
          </a:p>
        </p:txBody>
      </p:sp>
      <p:sp>
        <p:nvSpPr>
          <p:cNvPr id="59" name="Google Shape;59;p14"/>
          <p:cNvSpPr>
            <a:spLocks noGrp="1"/>
          </p:cNvSpPr>
          <p:nvPr>
            <p:ph type="pic" idx="2"/>
          </p:nvPr>
        </p:nvSpPr>
        <p:spPr>
          <a:xfrm>
            <a:off x="1611314" y="2"/>
            <a:ext cx="6618287" cy="81796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0" name="Google Shape;60;p14"/>
          <p:cNvSpPr>
            <a:spLocks noGrp="1"/>
          </p:cNvSpPr>
          <p:nvPr>
            <p:ph type="pic" idx="3"/>
          </p:nvPr>
        </p:nvSpPr>
        <p:spPr>
          <a:xfrm>
            <a:off x="4718050" y="3538538"/>
            <a:ext cx="4425950" cy="160496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 name="Google Shape;64;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 and Content w/Subhead">
  <p:cSld name="Head and Content w/Subhead">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457201" y="319994"/>
            <a:ext cx="8089901" cy="526298"/>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dk1"/>
              </a:buClr>
              <a:buSzPts val="33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6"/>
          <p:cNvSpPr txBox="1">
            <a:spLocks noGrp="1"/>
          </p:cNvSpPr>
          <p:nvPr>
            <p:ph type="body" idx="1"/>
          </p:nvPr>
        </p:nvSpPr>
        <p:spPr>
          <a:xfrm>
            <a:off x="436525" y="1478870"/>
            <a:ext cx="8325548" cy="2703664"/>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Clr>
                <a:schemeClr val="dk1"/>
              </a:buClr>
              <a:buSzPts val="21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 name="Google Shape;70;p16"/>
          <p:cNvSpPr txBox="1">
            <a:spLocks noGrp="1"/>
          </p:cNvSpPr>
          <p:nvPr>
            <p:ph type="body" idx="2"/>
          </p:nvPr>
        </p:nvSpPr>
        <p:spPr>
          <a:xfrm>
            <a:off x="445388" y="1135288"/>
            <a:ext cx="8087171" cy="235449"/>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b="0" i="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rgbClr val="888888"/>
              </a:buClr>
              <a:buSzPts val="1800"/>
              <a:buNone/>
              <a:defRPr sz="1800">
                <a:solidFill>
                  <a:srgbClr val="888888"/>
                </a:solidFill>
              </a:defRPr>
            </a:lvl2pPr>
            <a:lvl3pPr marL="1371600" lvl="2" indent="-228600" algn="l">
              <a:lnSpc>
                <a:spcPct val="90000"/>
              </a:lnSpc>
              <a:spcBef>
                <a:spcPts val="400"/>
              </a:spcBef>
              <a:spcAft>
                <a:spcPts val="0"/>
              </a:spcAft>
              <a:buClr>
                <a:srgbClr val="888888"/>
              </a:buClr>
              <a:buSzPts val="1600"/>
              <a:buNone/>
              <a:defRPr sz="1600">
                <a:solidFill>
                  <a:srgbClr val="888888"/>
                </a:solidFill>
              </a:defRPr>
            </a:lvl3pPr>
            <a:lvl4pPr marL="1828800" lvl="3" indent="-228600" algn="l">
              <a:lnSpc>
                <a:spcPct val="90000"/>
              </a:lnSpc>
              <a:spcBef>
                <a:spcPts val="400"/>
              </a:spcBef>
              <a:spcAft>
                <a:spcPts val="0"/>
              </a:spcAft>
              <a:buClr>
                <a:srgbClr val="888888"/>
              </a:buClr>
              <a:buSzPts val="1400"/>
              <a:buNone/>
              <a:defRPr sz="1400">
                <a:solidFill>
                  <a:srgbClr val="888888"/>
                </a:solidFill>
              </a:defRPr>
            </a:lvl4pPr>
            <a:lvl5pPr marL="2286000" lvl="4" indent="-228600" algn="l">
              <a:lnSpc>
                <a:spcPct val="9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Clr>
                <a:srgbClr val="888888"/>
              </a:buClr>
              <a:buSzPts val="1400"/>
              <a:buNone/>
              <a:defRPr sz="1400">
                <a:solidFill>
                  <a:srgbClr val="888888"/>
                </a:solidFill>
              </a:defRPr>
            </a:lvl6pPr>
            <a:lvl7pPr marL="3200400" lvl="6" indent="-228600" algn="l">
              <a:lnSpc>
                <a:spcPct val="90000"/>
              </a:lnSpc>
              <a:spcBef>
                <a:spcPts val="400"/>
              </a:spcBef>
              <a:spcAft>
                <a:spcPts val="0"/>
              </a:spcAft>
              <a:buClr>
                <a:srgbClr val="888888"/>
              </a:buClr>
              <a:buSzPts val="1400"/>
              <a:buNone/>
              <a:defRPr sz="1400">
                <a:solidFill>
                  <a:srgbClr val="888888"/>
                </a:solidFill>
              </a:defRPr>
            </a:lvl7pPr>
            <a:lvl8pPr marL="3657600" lvl="7" indent="-228600" algn="l">
              <a:lnSpc>
                <a:spcPct val="90000"/>
              </a:lnSpc>
              <a:spcBef>
                <a:spcPts val="400"/>
              </a:spcBef>
              <a:spcAft>
                <a:spcPts val="0"/>
              </a:spcAft>
              <a:buClr>
                <a:srgbClr val="888888"/>
              </a:buClr>
              <a:buSzPts val="1400"/>
              <a:buNone/>
              <a:defRPr sz="1400">
                <a:solidFill>
                  <a:srgbClr val="888888"/>
                </a:solidFill>
              </a:defRPr>
            </a:lvl8pPr>
            <a:lvl9pPr marL="4114800" lvl="8" indent="-228600" algn="l">
              <a:lnSpc>
                <a:spcPct val="90000"/>
              </a:lnSpc>
              <a:spcBef>
                <a:spcPts val="400"/>
              </a:spcBef>
              <a:spcAft>
                <a:spcPts val="0"/>
              </a:spcAft>
              <a:buClr>
                <a:srgbClr val="888888"/>
              </a:buClr>
              <a:buSzPts val="1400"/>
              <a:buNone/>
              <a:defRPr sz="1400">
                <a:solidFill>
                  <a:srgbClr val="888888"/>
                </a:solidFill>
              </a:defRPr>
            </a:lvl9pPr>
          </a:lstStyle>
          <a:p>
            <a:endParaRPr/>
          </a:p>
        </p:txBody>
      </p:sp>
      <p:sp>
        <p:nvSpPr>
          <p:cNvPr id="71" name="Google Shape;71;p16"/>
          <p:cNvSpPr txBox="1">
            <a:spLocks noGrp="1"/>
          </p:cNvSpPr>
          <p:nvPr>
            <p:ph type="dt" idx="10"/>
          </p:nvPr>
        </p:nvSpPr>
        <p:spPr>
          <a:xfrm>
            <a:off x="5901338" y="4661471"/>
            <a:ext cx="579999" cy="129217"/>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100"/>
              <a:buNone/>
              <a:defRPr sz="700" b="0" i="0">
                <a:solidFill>
                  <a:schemeClr val="dk1"/>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548150" y="4674797"/>
            <a:ext cx="4310907" cy="10348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100"/>
              <a:buNone/>
              <a:defRPr sz="700" b="0" i="0">
                <a:solidFill>
                  <a:schemeClr val="dk1"/>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272106" y="4662328"/>
            <a:ext cx="246061" cy="116425"/>
          </a:xfrm>
          <a:prstGeom prst="rect">
            <a:avLst/>
          </a:prstGeom>
          <a:noFill/>
          <a:ln>
            <a:noFill/>
          </a:ln>
        </p:spPr>
        <p:txBody>
          <a:bodyPr spcFirstLastPara="1" wrap="square" lIns="0" tIns="0" rIns="0" bIns="0" anchor="b" anchorCtr="0">
            <a:noAutofit/>
          </a:bodyPr>
          <a:lstStyle>
            <a:lvl1pPr marL="0" lvl="0" indent="0" algn="l">
              <a:spcBef>
                <a:spcPts val="0"/>
              </a:spcBef>
              <a:buNone/>
              <a:defRPr sz="700" b="0" i="0">
                <a:solidFill>
                  <a:schemeClr val="dk1"/>
                </a:solidFill>
                <a:latin typeface="Calibri"/>
                <a:ea typeface="Calibri"/>
                <a:cs typeface="Calibri"/>
                <a:sym typeface="Calibri"/>
              </a:defRPr>
            </a:lvl1pPr>
            <a:lvl2pPr marL="0" lvl="1" indent="0" algn="l">
              <a:spcBef>
                <a:spcPts val="0"/>
              </a:spcBef>
              <a:buNone/>
              <a:defRPr sz="700" b="0" i="0">
                <a:solidFill>
                  <a:schemeClr val="dk1"/>
                </a:solidFill>
                <a:latin typeface="Calibri"/>
                <a:ea typeface="Calibri"/>
                <a:cs typeface="Calibri"/>
                <a:sym typeface="Calibri"/>
              </a:defRPr>
            </a:lvl2pPr>
            <a:lvl3pPr marL="0" lvl="2" indent="0" algn="l">
              <a:spcBef>
                <a:spcPts val="0"/>
              </a:spcBef>
              <a:buNone/>
              <a:defRPr sz="700" b="0" i="0">
                <a:solidFill>
                  <a:schemeClr val="dk1"/>
                </a:solidFill>
                <a:latin typeface="Calibri"/>
                <a:ea typeface="Calibri"/>
                <a:cs typeface="Calibri"/>
                <a:sym typeface="Calibri"/>
              </a:defRPr>
            </a:lvl3pPr>
            <a:lvl4pPr marL="0" lvl="3" indent="0" algn="l">
              <a:spcBef>
                <a:spcPts val="0"/>
              </a:spcBef>
              <a:buNone/>
              <a:defRPr sz="700" b="0" i="0">
                <a:solidFill>
                  <a:schemeClr val="dk1"/>
                </a:solidFill>
                <a:latin typeface="Calibri"/>
                <a:ea typeface="Calibri"/>
                <a:cs typeface="Calibri"/>
                <a:sym typeface="Calibri"/>
              </a:defRPr>
            </a:lvl4pPr>
            <a:lvl5pPr marL="0" lvl="4" indent="0" algn="l">
              <a:spcBef>
                <a:spcPts val="0"/>
              </a:spcBef>
              <a:buNone/>
              <a:defRPr sz="700" b="0" i="0">
                <a:solidFill>
                  <a:schemeClr val="dk1"/>
                </a:solidFill>
                <a:latin typeface="Calibri"/>
                <a:ea typeface="Calibri"/>
                <a:cs typeface="Calibri"/>
                <a:sym typeface="Calibri"/>
              </a:defRPr>
            </a:lvl5pPr>
            <a:lvl6pPr marL="0" lvl="5" indent="0" algn="l">
              <a:spcBef>
                <a:spcPts val="0"/>
              </a:spcBef>
              <a:buNone/>
              <a:defRPr sz="700" b="0" i="0">
                <a:solidFill>
                  <a:schemeClr val="dk1"/>
                </a:solidFill>
                <a:latin typeface="Calibri"/>
                <a:ea typeface="Calibri"/>
                <a:cs typeface="Calibri"/>
                <a:sym typeface="Calibri"/>
              </a:defRPr>
            </a:lvl6pPr>
            <a:lvl7pPr marL="0" lvl="6" indent="0" algn="l">
              <a:spcBef>
                <a:spcPts val="0"/>
              </a:spcBef>
              <a:buNone/>
              <a:defRPr sz="700" b="0" i="0">
                <a:solidFill>
                  <a:schemeClr val="dk1"/>
                </a:solidFill>
                <a:latin typeface="Calibri"/>
                <a:ea typeface="Calibri"/>
                <a:cs typeface="Calibri"/>
                <a:sym typeface="Calibri"/>
              </a:defRPr>
            </a:lvl7pPr>
            <a:lvl8pPr marL="0" lvl="7" indent="0" algn="l">
              <a:spcBef>
                <a:spcPts val="0"/>
              </a:spcBef>
              <a:buNone/>
              <a:defRPr sz="700" b="0" i="0">
                <a:solidFill>
                  <a:schemeClr val="dk1"/>
                </a:solidFill>
                <a:latin typeface="Calibri"/>
                <a:ea typeface="Calibri"/>
                <a:cs typeface="Calibri"/>
                <a:sym typeface="Calibri"/>
              </a:defRPr>
            </a:lvl8pPr>
            <a:lvl9pPr marL="0" lvl="8" indent="0" algn="l">
              <a:spcBef>
                <a:spcPts val="0"/>
              </a:spcBef>
              <a:buNone/>
              <a:defRPr sz="700" b="0" i="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 and Content">
  <p:cSld name="Head and Conten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457201" y="320470"/>
            <a:ext cx="8089901" cy="526298"/>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dk1"/>
              </a:buClr>
              <a:buSzPts val="33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436525" y="1135340"/>
            <a:ext cx="8325548" cy="3008627"/>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Clr>
                <a:schemeClr val="dk1"/>
              </a:buClr>
              <a:buSzPts val="21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dt" idx="10"/>
          </p:nvPr>
        </p:nvSpPr>
        <p:spPr>
          <a:xfrm>
            <a:off x="5901338" y="4661471"/>
            <a:ext cx="579999" cy="129217"/>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100"/>
              <a:buNone/>
              <a:defRPr sz="700" b="0" i="0">
                <a:solidFill>
                  <a:schemeClr val="dk1"/>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17"/>
          <p:cNvSpPr txBox="1">
            <a:spLocks noGrp="1"/>
          </p:cNvSpPr>
          <p:nvPr>
            <p:ph type="ftr" idx="11"/>
          </p:nvPr>
        </p:nvSpPr>
        <p:spPr>
          <a:xfrm>
            <a:off x="548150" y="4674797"/>
            <a:ext cx="4310907" cy="10348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100"/>
              <a:buNone/>
              <a:defRPr sz="700" b="0" i="0">
                <a:solidFill>
                  <a:schemeClr val="dk1"/>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sldNum" idx="12"/>
          </p:nvPr>
        </p:nvSpPr>
        <p:spPr>
          <a:xfrm>
            <a:off x="272106" y="4662328"/>
            <a:ext cx="246061" cy="116425"/>
          </a:xfrm>
          <a:prstGeom prst="rect">
            <a:avLst/>
          </a:prstGeom>
          <a:noFill/>
          <a:ln>
            <a:noFill/>
          </a:ln>
        </p:spPr>
        <p:txBody>
          <a:bodyPr spcFirstLastPara="1" wrap="square" lIns="0" tIns="0" rIns="0" bIns="0" anchor="b" anchorCtr="0">
            <a:noAutofit/>
          </a:bodyPr>
          <a:lstStyle>
            <a:lvl1pPr marL="0" lvl="0" indent="0" algn="l">
              <a:spcBef>
                <a:spcPts val="0"/>
              </a:spcBef>
              <a:buNone/>
              <a:defRPr sz="700" b="0" i="0">
                <a:solidFill>
                  <a:schemeClr val="dk1"/>
                </a:solidFill>
                <a:latin typeface="Calibri"/>
                <a:ea typeface="Calibri"/>
                <a:cs typeface="Calibri"/>
                <a:sym typeface="Calibri"/>
              </a:defRPr>
            </a:lvl1pPr>
            <a:lvl2pPr marL="0" lvl="1" indent="0" algn="l">
              <a:spcBef>
                <a:spcPts val="0"/>
              </a:spcBef>
              <a:buNone/>
              <a:defRPr sz="700" b="0" i="0">
                <a:solidFill>
                  <a:schemeClr val="dk1"/>
                </a:solidFill>
                <a:latin typeface="Calibri"/>
                <a:ea typeface="Calibri"/>
                <a:cs typeface="Calibri"/>
                <a:sym typeface="Calibri"/>
              </a:defRPr>
            </a:lvl2pPr>
            <a:lvl3pPr marL="0" lvl="2" indent="0" algn="l">
              <a:spcBef>
                <a:spcPts val="0"/>
              </a:spcBef>
              <a:buNone/>
              <a:defRPr sz="700" b="0" i="0">
                <a:solidFill>
                  <a:schemeClr val="dk1"/>
                </a:solidFill>
                <a:latin typeface="Calibri"/>
                <a:ea typeface="Calibri"/>
                <a:cs typeface="Calibri"/>
                <a:sym typeface="Calibri"/>
              </a:defRPr>
            </a:lvl3pPr>
            <a:lvl4pPr marL="0" lvl="3" indent="0" algn="l">
              <a:spcBef>
                <a:spcPts val="0"/>
              </a:spcBef>
              <a:buNone/>
              <a:defRPr sz="700" b="0" i="0">
                <a:solidFill>
                  <a:schemeClr val="dk1"/>
                </a:solidFill>
                <a:latin typeface="Calibri"/>
                <a:ea typeface="Calibri"/>
                <a:cs typeface="Calibri"/>
                <a:sym typeface="Calibri"/>
              </a:defRPr>
            </a:lvl4pPr>
            <a:lvl5pPr marL="0" lvl="4" indent="0" algn="l">
              <a:spcBef>
                <a:spcPts val="0"/>
              </a:spcBef>
              <a:buNone/>
              <a:defRPr sz="700" b="0" i="0">
                <a:solidFill>
                  <a:schemeClr val="dk1"/>
                </a:solidFill>
                <a:latin typeface="Calibri"/>
                <a:ea typeface="Calibri"/>
                <a:cs typeface="Calibri"/>
                <a:sym typeface="Calibri"/>
              </a:defRPr>
            </a:lvl5pPr>
            <a:lvl6pPr marL="0" lvl="5" indent="0" algn="l">
              <a:spcBef>
                <a:spcPts val="0"/>
              </a:spcBef>
              <a:buNone/>
              <a:defRPr sz="700" b="0" i="0">
                <a:solidFill>
                  <a:schemeClr val="dk1"/>
                </a:solidFill>
                <a:latin typeface="Calibri"/>
                <a:ea typeface="Calibri"/>
                <a:cs typeface="Calibri"/>
                <a:sym typeface="Calibri"/>
              </a:defRPr>
            </a:lvl6pPr>
            <a:lvl7pPr marL="0" lvl="6" indent="0" algn="l">
              <a:spcBef>
                <a:spcPts val="0"/>
              </a:spcBef>
              <a:buNone/>
              <a:defRPr sz="700" b="0" i="0">
                <a:solidFill>
                  <a:schemeClr val="dk1"/>
                </a:solidFill>
                <a:latin typeface="Calibri"/>
                <a:ea typeface="Calibri"/>
                <a:cs typeface="Calibri"/>
                <a:sym typeface="Calibri"/>
              </a:defRPr>
            </a:lvl7pPr>
            <a:lvl8pPr marL="0" lvl="7" indent="0" algn="l">
              <a:spcBef>
                <a:spcPts val="0"/>
              </a:spcBef>
              <a:buNone/>
              <a:defRPr sz="700" b="0" i="0">
                <a:solidFill>
                  <a:schemeClr val="dk1"/>
                </a:solidFill>
                <a:latin typeface="Calibri"/>
                <a:ea typeface="Calibri"/>
                <a:cs typeface="Calibri"/>
                <a:sym typeface="Calibri"/>
              </a:defRPr>
            </a:lvl8pPr>
            <a:lvl9pPr marL="0" lvl="8" indent="0" algn="l">
              <a:spcBef>
                <a:spcPts val="0"/>
              </a:spcBef>
              <a:buNone/>
              <a:defRPr sz="700" b="0" i="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
        <p:cNvGrpSpPr/>
        <p:nvPr/>
      </p:nvGrpSpPr>
      <p:grpSpPr>
        <a:xfrm>
          <a:off x="0" y="0"/>
          <a:ext cx="0" cy="0"/>
          <a:chOff x="0" y="0"/>
          <a:chExt cx="0" cy="0"/>
        </a:xfrm>
      </p:grpSpPr>
      <p:sp>
        <p:nvSpPr>
          <p:cNvPr id="81" name="Google Shape;81;p1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2" name="Google Shape;82;p18"/>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3" name="Google Shape;83;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 name="Google Shape;97;p21"/>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8" name="Google Shape;98;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 name="Google Shape;103;p22"/>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22"/>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7" name="Google Shape;107;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0" name="Google Shape;110;p23"/>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1" name="Google Shape;111;p23"/>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23"/>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3" name="Google Shape;113;p23"/>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4" name="Google Shape;114;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20" name="Google Shape;120;p24"/>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1" name="Google Shape;121;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 name="Google Shape;126;p25"/>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27" name="Google Shape;127;p25"/>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8" name="Google Shape;128;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 name="Google Shape;133;p26"/>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178358"/>
            <a:ext cx="7886701" cy="705318"/>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001459"/>
            <a:ext cx="7886700" cy="296150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6" name="Google Shape;146;p28"/>
          <p:cNvSpPr>
            <a:spLocks noGrp="1"/>
          </p:cNvSpPr>
          <p:nvPr>
            <p:ph type="pic" idx="2"/>
          </p:nvPr>
        </p:nvSpPr>
        <p:spPr>
          <a:xfrm>
            <a:off x="628650" y="4469932"/>
            <a:ext cx="3335338" cy="59174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7" name="Google Shape;147;p28"/>
          <p:cNvSpPr>
            <a:spLocks noGrp="1"/>
          </p:cNvSpPr>
          <p:nvPr>
            <p:ph type="pic" idx="3"/>
          </p:nvPr>
        </p:nvSpPr>
        <p:spPr>
          <a:xfrm>
            <a:off x="5580064" y="4442547"/>
            <a:ext cx="3563937" cy="64650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630075" y="420624"/>
            <a:ext cx="7886468" cy="26842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29"/>
          <p:cNvSpPr txBox="1">
            <a:spLocks noGrp="1"/>
          </p:cNvSpPr>
          <p:nvPr>
            <p:ph type="body" idx="1"/>
          </p:nvPr>
        </p:nvSpPr>
        <p:spPr>
          <a:xfrm>
            <a:off x="630075" y="1020343"/>
            <a:ext cx="3868108"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400"/>
              <a:buNone/>
              <a:defRPr sz="1400" b="1"/>
            </a:lvl1pPr>
            <a:lvl2pPr marL="914400" lvl="1" indent="-228600" algn="l">
              <a:lnSpc>
                <a:spcPct val="90000"/>
              </a:lnSpc>
              <a:spcBef>
                <a:spcPts val="400"/>
              </a:spcBef>
              <a:spcAft>
                <a:spcPts val="0"/>
              </a:spcAft>
              <a:buClr>
                <a:schemeClr val="dk1"/>
              </a:buClr>
              <a:buSzPts val="1100"/>
              <a:buNone/>
              <a:defRPr sz="1100" b="1"/>
            </a:lvl2pPr>
            <a:lvl3pPr marL="1371600" lvl="2" indent="-228600" algn="l">
              <a:lnSpc>
                <a:spcPct val="90000"/>
              </a:lnSpc>
              <a:spcBef>
                <a:spcPts val="400"/>
              </a:spcBef>
              <a:spcAft>
                <a:spcPts val="0"/>
              </a:spcAft>
              <a:buClr>
                <a:schemeClr val="dk1"/>
              </a:buClr>
              <a:buSzPts val="1000"/>
              <a:buNone/>
              <a:defRPr sz="1000" b="1"/>
            </a:lvl3pPr>
            <a:lvl4pPr marL="1828800" lvl="3" indent="-228600" algn="l">
              <a:lnSpc>
                <a:spcPct val="90000"/>
              </a:lnSpc>
              <a:spcBef>
                <a:spcPts val="400"/>
              </a:spcBef>
              <a:spcAft>
                <a:spcPts val="0"/>
              </a:spcAft>
              <a:buClr>
                <a:schemeClr val="dk1"/>
              </a:buClr>
              <a:buSzPts val="900"/>
              <a:buNone/>
              <a:defRPr sz="900" b="1"/>
            </a:lvl4pPr>
            <a:lvl5pPr marL="2286000" lvl="4" indent="-228600" algn="l">
              <a:lnSpc>
                <a:spcPct val="90000"/>
              </a:lnSpc>
              <a:spcBef>
                <a:spcPts val="400"/>
              </a:spcBef>
              <a:spcAft>
                <a:spcPts val="0"/>
              </a:spcAft>
              <a:buClr>
                <a:schemeClr val="dk1"/>
              </a:buClr>
              <a:buSzPts val="900"/>
              <a:buNone/>
              <a:defRPr sz="900" b="1"/>
            </a:lvl5pPr>
            <a:lvl6pPr marL="2743200" lvl="5" indent="-228600" algn="l">
              <a:lnSpc>
                <a:spcPct val="90000"/>
              </a:lnSpc>
              <a:spcBef>
                <a:spcPts val="400"/>
              </a:spcBef>
              <a:spcAft>
                <a:spcPts val="0"/>
              </a:spcAft>
              <a:buClr>
                <a:schemeClr val="dk1"/>
              </a:buClr>
              <a:buSzPts val="900"/>
              <a:buNone/>
              <a:defRPr sz="900" b="1"/>
            </a:lvl6pPr>
            <a:lvl7pPr marL="3200400" lvl="6" indent="-228600" algn="l">
              <a:lnSpc>
                <a:spcPct val="90000"/>
              </a:lnSpc>
              <a:spcBef>
                <a:spcPts val="400"/>
              </a:spcBef>
              <a:spcAft>
                <a:spcPts val="0"/>
              </a:spcAft>
              <a:buClr>
                <a:schemeClr val="dk1"/>
              </a:buClr>
              <a:buSzPts val="900"/>
              <a:buNone/>
              <a:defRPr sz="900" b="1"/>
            </a:lvl7pPr>
            <a:lvl8pPr marL="3657600" lvl="7" indent="-228600" algn="l">
              <a:lnSpc>
                <a:spcPct val="90000"/>
              </a:lnSpc>
              <a:spcBef>
                <a:spcPts val="400"/>
              </a:spcBef>
              <a:spcAft>
                <a:spcPts val="0"/>
              </a:spcAft>
              <a:buClr>
                <a:schemeClr val="dk1"/>
              </a:buClr>
              <a:buSzPts val="900"/>
              <a:buNone/>
              <a:defRPr sz="900" b="1"/>
            </a:lvl8pPr>
            <a:lvl9pPr marL="4114800" lvl="8" indent="-228600" algn="l">
              <a:lnSpc>
                <a:spcPct val="90000"/>
              </a:lnSpc>
              <a:spcBef>
                <a:spcPts val="400"/>
              </a:spcBef>
              <a:spcAft>
                <a:spcPts val="0"/>
              </a:spcAft>
              <a:buClr>
                <a:schemeClr val="dk1"/>
              </a:buClr>
              <a:buSzPts val="900"/>
              <a:buNone/>
              <a:defRPr sz="900" b="1"/>
            </a:lvl9pPr>
          </a:lstStyle>
          <a:p>
            <a:endParaRPr/>
          </a:p>
        </p:txBody>
      </p:sp>
      <p:sp>
        <p:nvSpPr>
          <p:cNvPr id="151" name="Google Shape;151;p29"/>
          <p:cNvSpPr txBox="1">
            <a:spLocks noGrp="1"/>
          </p:cNvSpPr>
          <p:nvPr>
            <p:ph type="body" idx="2"/>
          </p:nvPr>
        </p:nvSpPr>
        <p:spPr>
          <a:xfrm>
            <a:off x="630075" y="1638277"/>
            <a:ext cx="3868108" cy="2648803"/>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2" name="Google Shape;152;p29"/>
          <p:cNvSpPr txBox="1">
            <a:spLocks noGrp="1"/>
          </p:cNvSpPr>
          <p:nvPr>
            <p:ph type="body" idx="3"/>
          </p:nvPr>
        </p:nvSpPr>
        <p:spPr>
          <a:xfrm>
            <a:off x="4629386" y="1020343"/>
            <a:ext cx="3887157"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400"/>
              <a:buNone/>
              <a:defRPr sz="1400" b="1"/>
            </a:lvl1pPr>
            <a:lvl2pPr marL="914400" lvl="1" indent="-228600" algn="l">
              <a:lnSpc>
                <a:spcPct val="90000"/>
              </a:lnSpc>
              <a:spcBef>
                <a:spcPts val="400"/>
              </a:spcBef>
              <a:spcAft>
                <a:spcPts val="0"/>
              </a:spcAft>
              <a:buClr>
                <a:schemeClr val="dk1"/>
              </a:buClr>
              <a:buSzPts val="1100"/>
              <a:buNone/>
              <a:defRPr sz="1100" b="1"/>
            </a:lvl2pPr>
            <a:lvl3pPr marL="1371600" lvl="2" indent="-228600" algn="l">
              <a:lnSpc>
                <a:spcPct val="90000"/>
              </a:lnSpc>
              <a:spcBef>
                <a:spcPts val="400"/>
              </a:spcBef>
              <a:spcAft>
                <a:spcPts val="0"/>
              </a:spcAft>
              <a:buClr>
                <a:schemeClr val="dk1"/>
              </a:buClr>
              <a:buSzPts val="1000"/>
              <a:buNone/>
              <a:defRPr sz="1000" b="1"/>
            </a:lvl3pPr>
            <a:lvl4pPr marL="1828800" lvl="3" indent="-228600" algn="l">
              <a:lnSpc>
                <a:spcPct val="90000"/>
              </a:lnSpc>
              <a:spcBef>
                <a:spcPts val="400"/>
              </a:spcBef>
              <a:spcAft>
                <a:spcPts val="0"/>
              </a:spcAft>
              <a:buClr>
                <a:schemeClr val="dk1"/>
              </a:buClr>
              <a:buSzPts val="900"/>
              <a:buNone/>
              <a:defRPr sz="900" b="1"/>
            </a:lvl4pPr>
            <a:lvl5pPr marL="2286000" lvl="4" indent="-228600" algn="l">
              <a:lnSpc>
                <a:spcPct val="90000"/>
              </a:lnSpc>
              <a:spcBef>
                <a:spcPts val="400"/>
              </a:spcBef>
              <a:spcAft>
                <a:spcPts val="0"/>
              </a:spcAft>
              <a:buClr>
                <a:schemeClr val="dk1"/>
              </a:buClr>
              <a:buSzPts val="900"/>
              <a:buNone/>
              <a:defRPr sz="900" b="1"/>
            </a:lvl5pPr>
            <a:lvl6pPr marL="2743200" lvl="5" indent="-228600" algn="l">
              <a:lnSpc>
                <a:spcPct val="90000"/>
              </a:lnSpc>
              <a:spcBef>
                <a:spcPts val="400"/>
              </a:spcBef>
              <a:spcAft>
                <a:spcPts val="0"/>
              </a:spcAft>
              <a:buClr>
                <a:schemeClr val="dk1"/>
              </a:buClr>
              <a:buSzPts val="900"/>
              <a:buNone/>
              <a:defRPr sz="900" b="1"/>
            </a:lvl6pPr>
            <a:lvl7pPr marL="3200400" lvl="6" indent="-228600" algn="l">
              <a:lnSpc>
                <a:spcPct val="90000"/>
              </a:lnSpc>
              <a:spcBef>
                <a:spcPts val="400"/>
              </a:spcBef>
              <a:spcAft>
                <a:spcPts val="0"/>
              </a:spcAft>
              <a:buClr>
                <a:schemeClr val="dk1"/>
              </a:buClr>
              <a:buSzPts val="900"/>
              <a:buNone/>
              <a:defRPr sz="900" b="1"/>
            </a:lvl7pPr>
            <a:lvl8pPr marL="3657600" lvl="7" indent="-228600" algn="l">
              <a:lnSpc>
                <a:spcPct val="90000"/>
              </a:lnSpc>
              <a:spcBef>
                <a:spcPts val="400"/>
              </a:spcBef>
              <a:spcAft>
                <a:spcPts val="0"/>
              </a:spcAft>
              <a:buClr>
                <a:schemeClr val="dk1"/>
              </a:buClr>
              <a:buSzPts val="900"/>
              <a:buNone/>
              <a:defRPr sz="900" b="1"/>
            </a:lvl8pPr>
            <a:lvl9pPr marL="4114800" lvl="8" indent="-228600" algn="l">
              <a:lnSpc>
                <a:spcPct val="90000"/>
              </a:lnSpc>
              <a:spcBef>
                <a:spcPts val="400"/>
              </a:spcBef>
              <a:spcAft>
                <a:spcPts val="0"/>
              </a:spcAft>
              <a:buClr>
                <a:schemeClr val="dk1"/>
              </a:buClr>
              <a:buSzPts val="900"/>
              <a:buNone/>
              <a:defRPr sz="900" b="1"/>
            </a:lvl9pPr>
          </a:lstStyle>
          <a:p>
            <a:endParaRPr/>
          </a:p>
        </p:txBody>
      </p:sp>
      <p:sp>
        <p:nvSpPr>
          <p:cNvPr id="153" name="Google Shape;153;p29"/>
          <p:cNvSpPr txBox="1">
            <a:spLocks noGrp="1"/>
          </p:cNvSpPr>
          <p:nvPr>
            <p:ph type="body" idx="4"/>
          </p:nvPr>
        </p:nvSpPr>
        <p:spPr>
          <a:xfrm>
            <a:off x="4629386" y="1638277"/>
            <a:ext cx="3887157" cy="2648803"/>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 name="Google Shape;154;p29"/>
          <p:cNvSpPr>
            <a:spLocks noGrp="1"/>
          </p:cNvSpPr>
          <p:nvPr>
            <p:ph type="pic" idx="5"/>
          </p:nvPr>
        </p:nvSpPr>
        <p:spPr>
          <a:xfrm>
            <a:off x="630076" y="4465255"/>
            <a:ext cx="3927475" cy="52982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55" name="Google Shape;155;p29" descr="MHTTC Stacked Color Bars" title="MHTTC Stacked Color Bars"/>
          <p:cNvPicPr preferRelativeResize="0"/>
          <p:nvPr/>
        </p:nvPicPr>
        <p:blipFill rotWithShape="1">
          <a:blip r:embed="rId2">
            <a:alphaModFix/>
          </a:blip>
          <a:srcRect l="-16667" r="-16666"/>
          <a:stretch/>
        </p:blipFill>
        <p:spPr>
          <a:xfrm>
            <a:off x="6964726" y="4161556"/>
            <a:ext cx="2487302" cy="124365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348018" y="0"/>
            <a:ext cx="8475260" cy="8751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8" name="Google Shape;158;p30"/>
          <p:cNvSpPr txBox="1">
            <a:spLocks noGrp="1"/>
          </p:cNvSpPr>
          <p:nvPr>
            <p:ph type="body" idx="1"/>
          </p:nvPr>
        </p:nvSpPr>
        <p:spPr>
          <a:xfrm>
            <a:off x="2852452" y="3375083"/>
            <a:ext cx="3330178" cy="34885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30"/>
          <p:cNvSpPr txBox="1">
            <a:spLocks noGrp="1"/>
          </p:cNvSpPr>
          <p:nvPr>
            <p:ph type="body" idx="2"/>
          </p:nvPr>
        </p:nvSpPr>
        <p:spPr>
          <a:xfrm>
            <a:off x="348019" y="991447"/>
            <a:ext cx="3439979" cy="238363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0" name="Google Shape;160;p30"/>
          <p:cNvSpPr txBox="1">
            <a:spLocks noGrp="1"/>
          </p:cNvSpPr>
          <p:nvPr>
            <p:ph type="body" idx="3"/>
          </p:nvPr>
        </p:nvSpPr>
        <p:spPr>
          <a:xfrm>
            <a:off x="5247086" y="991446"/>
            <a:ext cx="3576193" cy="238658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1" name="Google Shape;161;p30"/>
          <p:cNvSpPr>
            <a:spLocks noGrp="1"/>
          </p:cNvSpPr>
          <p:nvPr>
            <p:ph type="pic" idx="4"/>
          </p:nvPr>
        </p:nvSpPr>
        <p:spPr>
          <a:xfrm>
            <a:off x="378800" y="4350224"/>
            <a:ext cx="2428013" cy="32754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62" name="Google Shape;162;p30" descr="MHTTC Stacked Color Bars" title="MHTTC Stacked Color Bars"/>
          <p:cNvPicPr preferRelativeResize="0"/>
          <p:nvPr/>
        </p:nvPicPr>
        <p:blipFill rotWithShape="1">
          <a:blip r:embed="rId2">
            <a:alphaModFix/>
          </a:blip>
          <a:srcRect l="-16667" r="-16666"/>
          <a:stretch/>
        </p:blipFill>
        <p:spPr>
          <a:xfrm>
            <a:off x="6970538" y="4155744"/>
            <a:ext cx="2487302" cy="124365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1" y="1733"/>
            <a:ext cx="9143999" cy="780936"/>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500"/>
              <a:buFont typeface="Calibri"/>
              <a:buNone/>
              <a:defRPr sz="2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5" name="Google Shape;165;p31"/>
          <p:cNvSpPr txBox="1">
            <a:spLocks noGrp="1"/>
          </p:cNvSpPr>
          <p:nvPr>
            <p:ph type="body" idx="1"/>
          </p:nvPr>
        </p:nvSpPr>
        <p:spPr>
          <a:xfrm>
            <a:off x="563148" y="2644520"/>
            <a:ext cx="3092054" cy="1045369"/>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6" name="Google Shape;166;p31"/>
          <p:cNvSpPr txBox="1">
            <a:spLocks noGrp="1"/>
          </p:cNvSpPr>
          <p:nvPr>
            <p:ph type="body" idx="2"/>
          </p:nvPr>
        </p:nvSpPr>
        <p:spPr>
          <a:xfrm>
            <a:off x="563148" y="1251488"/>
            <a:ext cx="3092054" cy="1045369"/>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7" name="Google Shape;167;p31"/>
          <p:cNvSpPr>
            <a:spLocks noGrp="1"/>
          </p:cNvSpPr>
          <p:nvPr>
            <p:ph type="pic" idx="3"/>
          </p:nvPr>
        </p:nvSpPr>
        <p:spPr>
          <a:xfrm>
            <a:off x="5801916" y="1251482"/>
            <a:ext cx="2677716" cy="104468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8" name="Google Shape;168;p31"/>
          <p:cNvSpPr>
            <a:spLocks noGrp="1"/>
          </p:cNvSpPr>
          <p:nvPr>
            <p:ph type="pic" idx="4"/>
          </p:nvPr>
        </p:nvSpPr>
        <p:spPr>
          <a:xfrm>
            <a:off x="5801916" y="2644513"/>
            <a:ext cx="2681478" cy="104241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9" name="Google Shape;169;p31"/>
          <p:cNvSpPr>
            <a:spLocks noGrp="1"/>
          </p:cNvSpPr>
          <p:nvPr>
            <p:ph type="pic" idx="5"/>
          </p:nvPr>
        </p:nvSpPr>
        <p:spPr>
          <a:xfrm>
            <a:off x="563149" y="4327072"/>
            <a:ext cx="3927475" cy="52982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70" name="Google Shape;170;p31" descr="MHTTC Stacked Color Bars" title="MHTTC Stacked Color Bars"/>
          <p:cNvPicPr preferRelativeResize="0"/>
          <p:nvPr/>
        </p:nvPicPr>
        <p:blipFill rotWithShape="1">
          <a:blip r:embed="rId2">
            <a:alphaModFix/>
          </a:blip>
          <a:srcRect l="-16667" r="-16666"/>
          <a:stretch/>
        </p:blipFill>
        <p:spPr>
          <a:xfrm>
            <a:off x="6964727" y="4158016"/>
            <a:ext cx="2487302" cy="12436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ullet Slide">
  <p:cSld name="Bullet Slide">
    <p:spTree>
      <p:nvGrpSpPr>
        <p:cNvPr id="1" name="Shape 171"/>
        <p:cNvGrpSpPr/>
        <p:nvPr/>
      </p:nvGrpSpPr>
      <p:grpSpPr>
        <a:xfrm>
          <a:off x="0" y="0"/>
          <a:ext cx="0" cy="0"/>
          <a:chOff x="0" y="0"/>
          <a:chExt cx="0" cy="0"/>
        </a:xfrm>
      </p:grpSpPr>
      <p:sp>
        <p:nvSpPr>
          <p:cNvPr id="172" name="Google Shape;172;p32"/>
          <p:cNvSpPr txBox="1">
            <a:spLocks noGrp="1"/>
          </p:cNvSpPr>
          <p:nvPr>
            <p:ph type="ftr" idx="11"/>
          </p:nvPr>
        </p:nvSpPr>
        <p:spPr>
          <a:xfrm>
            <a:off x="548150" y="4852596"/>
            <a:ext cx="4311000" cy="1035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2"/>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74" name="Google Shape;174;p32"/>
          <p:cNvSpPr txBox="1">
            <a:spLocks noGrp="1"/>
          </p:cNvSpPr>
          <p:nvPr>
            <p:ph type="title"/>
          </p:nvPr>
        </p:nvSpPr>
        <p:spPr>
          <a:xfrm>
            <a:off x="453585" y="318750"/>
            <a:ext cx="8173500" cy="4587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Clr>
                <a:schemeClr val="dk1"/>
              </a:buClr>
              <a:buSzPts val="3600"/>
              <a:buFont typeface="Arial"/>
              <a:buNone/>
              <a:defRPr sz="3600" b="0" i="0">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5" name="Google Shape;175;p32"/>
          <p:cNvSpPr txBox="1">
            <a:spLocks noGrp="1"/>
          </p:cNvSpPr>
          <p:nvPr>
            <p:ph type="body" idx="1"/>
          </p:nvPr>
        </p:nvSpPr>
        <p:spPr>
          <a:xfrm>
            <a:off x="457202" y="695740"/>
            <a:ext cx="8169900" cy="33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SzPts val="1440"/>
              <a:buNone/>
              <a:defRPr sz="1800" i="0">
                <a:latin typeface="Arial"/>
                <a:ea typeface="Arial"/>
                <a:cs typeface="Arial"/>
                <a:sym typeface="Arial"/>
              </a:defRPr>
            </a:lvl1pPr>
            <a:lvl2pPr marL="914400" lvl="1" indent="-228600" algn="l" rtl="0">
              <a:lnSpc>
                <a:spcPct val="100000"/>
              </a:lnSpc>
              <a:spcBef>
                <a:spcPts val="1000"/>
              </a:spcBef>
              <a:spcAft>
                <a:spcPts val="0"/>
              </a:spcAft>
              <a:buSzPts val="2000"/>
              <a:buNone/>
              <a:defRPr i="1">
                <a:latin typeface="Arial"/>
                <a:ea typeface="Arial"/>
                <a:cs typeface="Arial"/>
                <a:sym typeface="Arial"/>
              </a:defRPr>
            </a:lvl2pPr>
            <a:lvl3pPr marL="1371600" lvl="2" indent="-228600" algn="l" rtl="0">
              <a:lnSpc>
                <a:spcPct val="100000"/>
              </a:lnSpc>
              <a:spcBef>
                <a:spcPts val="1000"/>
              </a:spcBef>
              <a:spcAft>
                <a:spcPts val="0"/>
              </a:spcAft>
              <a:buSzPts val="1440"/>
              <a:buNone/>
              <a:defRPr i="1">
                <a:latin typeface="Arial"/>
                <a:ea typeface="Arial"/>
                <a:cs typeface="Arial"/>
                <a:sym typeface="Arial"/>
              </a:defRPr>
            </a:lvl3pPr>
            <a:lvl4pPr marL="1828800" lvl="3" indent="-228600" algn="l" rtl="0">
              <a:lnSpc>
                <a:spcPct val="100000"/>
              </a:lnSpc>
              <a:spcBef>
                <a:spcPts val="1000"/>
              </a:spcBef>
              <a:spcAft>
                <a:spcPts val="0"/>
              </a:spcAft>
              <a:buSzPts val="1600"/>
              <a:buNone/>
              <a:defRPr i="1">
                <a:latin typeface="Arial"/>
                <a:ea typeface="Arial"/>
                <a:cs typeface="Arial"/>
                <a:sym typeface="Arial"/>
              </a:defRPr>
            </a:lvl4pPr>
            <a:lvl5pPr marL="2286000" lvl="4" indent="-228600" algn="l" rtl="0">
              <a:lnSpc>
                <a:spcPct val="100000"/>
              </a:lnSpc>
              <a:spcBef>
                <a:spcPts val="1000"/>
              </a:spcBef>
              <a:spcAft>
                <a:spcPts val="0"/>
              </a:spcAft>
              <a:buSzPts val="1120"/>
              <a:buNone/>
              <a:defRPr i="1">
                <a:latin typeface="Arial"/>
                <a:ea typeface="Arial"/>
                <a:cs typeface="Arial"/>
                <a:sym typeface="Arial"/>
              </a:defRPr>
            </a:lvl5pPr>
            <a:lvl6pPr marL="2743200" lvl="5" indent="-342900" algn="l" rtl="0">
              <a:spcBef>
                <a:spcPts val="10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6" name="Google Shape;176;p32"/>
          <p:cNvSpPr txBox="1">
            <a:spLocks noGrp="1"/>
          </p:cNvSpPr>
          <p:nvPr>
            <p:ph type="body" idx="2"/>
          </p:nvPr>
        </p:nvSpPr>
        <p:spPr>
          <a:xfrm>
            <a:off x="459683" y="1401416"/>
            <a:ext cx="8137800" cy="2931900"/>
          </a:xfrm>
          <a:prstGeom prst="rect">
            <a:avLst/>
          </a:prstGeom>
          <a:noFill/>
          <a:ln>
            <a:noFill/>
          </a:ln>
        </p:spPr>
        <p:txBody>
          <a:bodyPr spcFirstLastPara="1" wrap="square" lIns="91425" tIns="45700" rIns="91425" bIns="45700" anchor="t" anchorCtr="0">
            <a:noAutofit/>
          </a:bodyPr>
          <a:lstStyle>
            <a:lvl1pPr marL="457200" lvl="0" indent="-320040" algn="l" rtl="0">
              <a:lnSpc>
                <a:spcPct val="100000"/>
              </a:lnSpc>
              <a:spcBef>
                <a:spcPts val="0"/>
              </a:spcBef>
              <a:spcAft>
                <a:spcPts val="0"/>
              </a:spcAft>
              <a:buSzPts val="1440"/>
              <a:buChar char="•"/>
              <a:defRPr/>
            </a:lvl1pPr>
            <a:lvl2pPr marL="914400" lvl="1" indent="-342900" algn="l" rtl="0">
              <a:lnSpc>
                <a:spcPct val="100000"/>
              </a:lnSpc>
              <a:spcBef>
                <a:spcPts val="1000"/>
              </a:spcBef>
              <a:spcAft>
                <a:spcPts val="0"/>
              </a:spcAft>
              <a:buSzPts val="1800"/>
              <a:buChar char="•"/>
              <a:defRPr/>
            </a:lvl2pPr>
            <a:lvl3pPr marL="1371600" lvl="2" indent="-320039" algn="l" rtl="0">
              <a:lnSpc>
                <a:spcPct val="100000"/>
              </a:lnSpc>
              <a:spcBef>
                <a:spcPts val="1000"/>
              </a:spcBef>
              <a:spcAft>
                <a:spcPts val="0"/>
              </a:spcAft>
              <a:buSzPts val="1440"/>
              <a:buChar char="•"/>
              <a:defRPr/>
            </a:lvl3pPr>
            <a:lvl4pPr marL="1828800" lvl="3" indent="-342900" algn="l" rtl="0">
              <a:lnSpc>
                <a:spcPct val="100000"/>
              </a:lnSpc>
              <a:spcBef>
                <a:spcPts val="1000"/>
              </a:spcBef>
              <a:spcAft>
                <a:spcPts val="0"/>
              </a:spcAft>
              <a:buSzPts val="1800"/>
              <a:buChar char="•"/>
              <a:defRPr/>
            </a:lvl4pPr>
            <a:lvl5pPr marL="2286000" lvl="4" indent="-320039" algn="l" rtl="0">
              <a:lnSpc>
                <a:spcPct val="100000"/>
              </a:lnSpc>
              <a:spcBef>
                <a:spcPts val="1000"/>
              </a:spcBef>
              <a:spcAft>
                <a:spcPts val="0"/>
              </a:spcAft>
              <a:buSzPts val="1440"/>
              <a:buChar char="•"/>
              <a:defRPr/>
            </a:lvl5pPr>
            <a:lvl6pPr marL="2743200" lvl="5" indent="-342900" algn="l" rtl="0">
              <a:spcBef>
                <a:spcPts val="10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2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88B3A81-704B-4E6C-8054-48F308662049}" type="datetime1">
              <a:rPr lang="en-US" smtClean="0"/>
              <a:t>4/9/21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97109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6325"/>
            <a:ext cx="7772400" cy="179070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1143000" y="2787686"/>
            <a:ext cx="6858000" cy="72747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1611315" y="3"/>
            <a:ext cx="6618287" cy="817960"/>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3538537"/>
            <a:ext cx="4425950" cy="1604963"/>
          </a:xfrm>
        </p:spPr>
        <p:txBody>
          <a:bodyPr/>
          <a:lstStyle>
            <a:lvl1pPr>
              <a:defRPr baseline="0"/>
            </a:lvl1pPr>
          </a:lstStyle>
          <a:p>
            <a:r>
              <a:rPr lang="en-US" dirty="0"/>
              <a:t>Add PTTC Stacked bars here on actual first slide (not in Master).  Don’t forget to add alt text.</a:t>
            </a:r>
          </a:p>
        </p:txBody>
      </p:sp>
    </p:spTree>
    <p:custDataLst>
      <p:tags r:id="rId1"/>
    </p:custDataLst>
    <p:extLst>
      <p:ext uri="{BB962C8B-B14F-4D97-AF65-F5344CB8AC3E}">
        <p14:creationId xmlns:p14="http://schemas.microsoft.com/office/powerpoint/2010/main" val="309319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80" r:id="rId20"/>
    <p:sldLayoutId id="214748368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00.xml"/><Relationship Id="rId7" Type="http://schemas.openxmlformats.org/officeDocument/2006/relationships/hyperlink" Target="https://amersa.org/contact-us/" TargetMode="External"/><Relationship Id="rId2" Type="http://schemas.openxmlformats.org/officeDocument/2006/relationships/slideLayout" Target="../slideLayouts/slideLayout32.xml"/><Relationship Id="rId1" Type="http://schemas.openxmlformats.org/officeDocument/2006/relationships/tags" Target="../tags/tag4.xml"/><Relationship Id="rId6" Type="http://schemas.openxmlformats.org/officeDocument/2006/relationships/hyperlink" Target="http://www.amersa.org/" TargetMode="External"/><Relationship Id="rId5" Type="http://schemas.openxmlformats.org/officeDocument/2006/relationships/image" Target="../media/image49.png"/><Relationship Id="rId4" Type="http://schemas.openxmlformats.org/officeDocument/2006/relationships/image" Target="../media/image48.png"/></Relationships>
</file>

<file path=ppt/slides/_rels/slide10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101.xml"/><Relationship Id="rId7" Type="http://schemas.openxmlformats.org/officeDocument/2006/relationships/hyperlink" Target="https://attcnetwork.org/centers/global-attc/subscribe-attc-messenger" TargetMode="External"/><Relationship Id="rId2" Type="http://schemas.openxmlformats.org/officeDocument/2006/relationships/slideLayout" Target="../slideLayouts/slideLayout32.xml"/><Relationship Id="rId1" Type="http://schemas.openxmlformats.org/officeDocument/2006/relationships/tags" Target="../tags/tag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6.jpeg"/></Relationships>
</file>

<file path=ppt/slides/_rels/slide10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02.xml"/><Relationship Id="rId7" Type="http://schemas.openxmlformats.org/officeDocument/2006/relationships/image" Target="../media/image48.png"/><Relationship Id="rId2" Type="http://schemas.openxmlformats.org/officeDocument/2006/relationships/slideLayout" Target="../slideLayouts/slideLayout32.xml"/><Relationship Id="rId1" Type="http://schemas.openxmlformats.org/officeDocument/2006/relationships/tags" Target="../tags/tag6.xml"/><Relationship Id="rId6" Type="http://schemas.openxmlformats.org/officeDocument/2006/relationships/image" Target="../media/image52.png"/><Relationship Id="rId5" Type="http://schemas.openxmlformats.org/officeDocument/2006/relationships/hyperlink" Target="https://pttcnetwork.org/centers/global-pttc/pttc-subscription-page" TargetMode="External"/><Relationship Id="rId4" Type="http://schemas.openxmlformats.org/officeDocument/2006/relationships/image" Target="../media/image47.jpeg"/></Relationships>
</file>

<file path=ppt/slides/_rels/slide10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asamcontinuum.org/knowledgebase/what-are-the-asam-levels-of-care/"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asamcontinuum.org/knowledgebase/what-are-the-asam-levels-of-care/"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asamcontinuum.org/knowledgebase/what-are-the-asam-levels-of-care/"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asamcontinuum.org/knowledgebase/what-are-the-asam-levels-of-care/"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asamcontinuum.org/knowledgebase/what-are-the-asam-levels-of-care/"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asamcontinuum.org/knowledgebase/what-are-the-asam-levels-of-care/"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asamcontinuum.org/knowledgebase/what-are-the-asam-levels-of-care/"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asamcontinuum.org/knowledgebase/what-are-the-asam-levels-of-care/"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asamcontinuum.org/knowledgebase/what-are-the-asam-levels-of-care/"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17.xml"/><Relationship Id="rId4" Type="http://schemas.openxmlformats.org/officeDocument/2006/relationships/image" Target="../media/image33.jpg"/></Relationships>
</file>

<file path=ppt/slides/_rels/slide5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41.jp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hyperlink" Target="https://reader.elsevier.com/reader/sd/pii/S0740547212001055?token=ED01A398B7F9AAF267D482D923988F219AA4495CDBC5E3576197002FF07856064A26F91E20E82E5519E707ADDA579240" TargetMode="External"/><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hyperlink" Target="https://www.asamcontinuum.org/knowledgebase/what-are-the-asam-levels-of-care/" TargetMode="External"/><Relationship Id="rId2" Type="http://schemas.openxmlformats.org/officeDocument/2006/relationships/notesSlide" Target="../notesSlides/notesSlide95.xml"/><Relationship Id="rId1" Type="http://schemas.openxmlformats.org/officeDocument/2006/relationships/slideLayout" Target="../slideLayouts/slideLayout13.xml"/><Relationship Id="rId5" Type="http://schemas.openxmlformats.org/officeDocument/2006/relationships/hyperlink" Target="https://doi.org/10.1007/s11920-012-0304-9" TargetMode="External"/><Relationship Id="rId4" Type="http://schemas.openxmlformats.org/officeDocument/2006/relationships/hyperlink" Target="https://www.samhsa.gov/data/"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www.centerforgenderandjustice.org/assets/files/wcj_continuing-care_trauma.pdf" TargetMode="External"/><Relationship Id="rId2" Type="http://schemas.openxmlformats.org/officeDocument/2006/relationships/notesSlide" Target="../notesSlides/notesSlide96.xml"/><Relationship Id="rId1" Type="http://schemas.openxmlformats.org/officeDocument/2006/relationships/slideLayout" Target="../slideLayouts/slideLayout13.xml"/><Relationship Id="rId4" Type="http://schemas.openxmlformats.org/officeDocument/2006/relationships/hyperlink" Target="https://www.centerforgenderandjustice.org/assets/files/6.-mdoc-bv-evaluation-long-term-outcomes-rpt-2013.pdf"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8.xml.rels><?xml version="1.0" encoding="UTF-8" standalone="yes"?>
<Relationships xmlns="http://schemas.openxmlformats.org/package/2006/relationships"><Relationship Id="rId8" Type="http://schemas.openxmlformats.org/officeDocument/2006/relationships/hyperlink" Target="https://attcnetwork.org/centers/network-coordinating-office/product/effects-marijuana-use-developing-adolescents" TargetMode="External"/><Relationship Id="rId3" Type="http://schemas.openxmlformats.org/officeDocument/2006/relationships/notesSlide" Target="../notesSlides/notesSlide98.xml"/><Relationship Id="rId7" Type="http://schemas.openxmlformats.org/officeDocument/2006/relationships/hyperlink" Target="https://attcnetwork.org/sites/default/files/2020-09/Handouts%209-2-2020.pdf" TargetMode="External"/><Relationship Id="rId12" Type="http://schemas.openxmlformats.org/officeDocument/2006/relationships/image" Target="../media/image46.jpeg"/><Relationship Id="rId2" Type="http://schemas.openxmlformats.org/officeDocument/2006/relationships/slideLayout" Target="../slideLayouts/slideLayout32.xml"/><Relationship Id="rId1" Type="http://schemas.openxmlformats.org/officeDocument/2006/relationships/tags" Target="../tags/tag2.xml"/><Relationship Id="rId6" Type="http://schemas.openxmlformats.org/officeDocument/2006/relationships/hyperlink" Target="https://attcnetwork.org/centers/national-american-indian-and-alaska-native-attc/product/esas-adolescent-brain-maturation" TargetMode="External"/><Relationship Id="rId11" Type="http://schemas.openxmlformats.org/officeDocument/2006/relationships/hyperlink" Target="https://attcnetwork.org/centers/national-american-indian-and-alaska-native-attc/product/understanding-suicide-part-2" TargetMode="External"/><Relationship Id="rId5" Type="http://schemas.openxmlformats.org/officeDocument/2006/relationships/hyperlink" Target="https://attcnetwork.org/centers/national-hispanic-and-latino-attc/product/understanding-latino-youth-recovery-issues-assets" TargetMode="External"/><Relationship Id="rId10" Type="http://schemas.openxmlformats.org/officeDocument/2006/relationships/hyperlink" Target="https://attcnetwork.org/centers/great-lakes-attc/product/vaping-2-education-vs-punishment-using-deferred-citation" TargetMode="External"/><Relationship Id="rId4" Type="http://schemas.openxmlformats.org/officeDocument/2006/relationships/hyperlink" Target="https://attcnetwork.org/centers/central-east-attc/product/clas-standards-behavioral-health-working-youth-and-adolescents" TargetMode="External"/><Relationship Id="rId9" Type="http://schemas.openxmlformats.org/officeDocument/2006/relationships/hyperlink" Target="https://attcnetwork.org/centers/great-lakes-attc/product/vaping-overview-and-catch-my-breath-program" TargetMode="External"/></Relationships>
</file>

<file path=ppt/slides/_rels/slide99.xml.rels><?xml version="1.0" encoding="UTF-8" standalone="yes"?>
<Relationships xmlns="http://schemas.openxmlformats.org/package/2006/relationships"><Relationship Id="rId8" Type="http://schemas.openxmlformats.org/officeDocument/2006/relationships/hyperlink" Target="https://pttcnetwork.org/centers/central-east-pttc/product/preventing-youth-vaping-webinar-series-part-2-2-policy" TargetMode="External"/><Relationship Id="rId13" Type="http://schemas.openxmlformats.org/officeDocument/2006/relationships/image" Target="../media/image47.jpeg"/><Relationship Id="rId3" Type="http://schemas.openxmlformats.org/officeDocument/2006/relationships/notesSlide" Target="../notesSlides/notesSlide99.xml"/><Relationship Id="rId7" Type="http://schemas.openxmlformats.org/officeDocument/2006/relationships/hyperlink" Target="https://pttcnetwork.org/centers/central-east-pttc/product/preventing-youth-vaping-webinar-series-part-1-2-extent-and-risk" TargetMode="External"/><Relationship Id="rId12" Type="http://schemas.openxmlformats.org/officeDocument/2006/relationships/hyperlink" Target="https://pttcnetwork.org/centers/mountain-plains-pttc/product/adolescent-sbirt-pocket-card" TargetMode="External"/><Relationship Id="rId2" Type="http://schemas.openxmlformats.org/officeDocument/2006/relationships/slideLayout" Target="../slideLayouts/slideLayout32.xml"/><Relationship Id="rId1" Type="http://schemas.openxmlformats.org/officeDocument/2006/relationships/tags" Target="../tags/tag3.xml"/><Relationship Id="rId6" Type="http://schemas.openxmlformats.org/officeDocument/2006/relationships/hyperlink" Target="https://pttcnetwork.org/centers/pacific-southwest-pttc/product/webinar-selecting-and-implementing-evidence-based-practices" TargetMode="External"/><Relationship Id="rId11" Type="http://schemas.openxmlformats.org/officeDocument/2006/relationships/hyperlink" Target="https://pttcnetwork.org/centers/mountain-plains-pttc/home" TargetMode="External"/><Relationship Id="rId5" Type="http://schemas.openxmlformats.org/officeDocument/2006/relationships/hyperlink" Target="https://pttcnetwork.org/centers/southeast-pttc/product/webinar-youth-opioid-addiction-what-preventionists-need-know" TargetMode="External"/><Relationship Id="rId10" Type="http://schemas.openxmlformats.org/officeDocument/2006/relationships/hyperlink" Target="https://pttcnetwork.org/centers/central-east-pttc/product/vaping-and-lgbtq-youth" TargetMode="External"/><Relationship Id="rId4" Type="http://schemas.openxmlformats.org/officeDocument/2006/relationships/hyperlink" Target="https://attcnetwork.org/centers/national-hispanic-and-latino-attc/product/understanding-latino-youth-recovery-issues-assets" TargetMode="External"/><Relationship Id="rId9" Type="http://schemas.openxmlformats.org/officeDocument/2006/relationships/hyperlink" Target="https://pttcnetwork.org/centers/southeast-pttc/product/webinar-benefits-engaging-youth-communities-insights-and-evid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ctrTitle"/>
          </p:nvPr>
        </p:nvSpPr>
        <p:spPr>
          <a:xfrm>
            <a:off x="-1" y="2382812"/>
            <a:ext cx="9144000" cy="1028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rgbClr val="E5673E"/>
              </a:buClr>
              <a:buSzPts val="3000"/>
              <a:buFont typeface="Calibri"/>
              <a:buNone/>
            </a:pPr>
            <a:r>
              <a:rPr lang="en" sz="3000" b="1" dirty="0">
                <a:solidFill>
                  <a:schemeClr val="tx1">
                    <a:lumMod val="65000"/>
                    <a:lumOff val="35000"/>
                  </a:schemeClr>
                </a:solidFill>
              </a:rPr>
              <a:t>Who? What? Where? Why?</a:t>
            </a:r>
            <a:br>
              <a:rPr lang="en" sz="3000" b="1" dirty="0">
                <a:solidFill>
                  <a:schemeClr val="tx1">
                    <a:lumMod val="65000"/>
                    <a:lumOff val="35000"/>
                  </a:schemeClr>
                </a:solidFill>
              </a:rPr>
            </a:br>
            <a:r>
              <a:rPr lang="en" sz="3000" b="1" dirty="0">
                <a:solidFill>
                  <a:schemeClr val="tx1">
                    <a:lumMod val="65000"/>
                    <a:lumOff val="35000"/>
                  </a:schemeClr>
                </a:solidFill>
              </a:rPr>
              <a:t>Clinical Sites for TAY Addiction Treatment</a:t>
            </a:r>
            <a:endParaRPr sz="1100" dirty="0">
              <a:solidFill>
                <a:schemeClr val="tx1">
                  <a:lumMod val="65000"/>
                  <a:lumOff val="35000"/>
                </a:schemeClr>
              </a:solidFill>
            </a:endParaRPr>
          </a:p>
        </p:txBody>
      </p:sp>
      <p:pic>
        <p:nvPicPr>
          <p:cNvPr id="183" name="Google Shape;183;p33"/>
          <p:cNvPicPr preferRelativeResize="0"/>
          <p:nvPr/>
        </p:nvPicPr>
        <p:blipFill rotWithShape="1">
          <a:blip r:embed="rId3">
            <a:alphaModFix/>
          </a:blip>
          <a:srcRect/>
          <a:stretch/>
        </p:blipFill>
        <p:spPr>
          <a:xfrm>
            <a:off x="163468" y="4341925"/>
            <a:ext cx="2800351" cy="498491"/>
          </a:xfrm>
          <a:prstGeom prst="rect">
            <a:avLst/>
          </a:prstGeom>
          <a:noFill/>
          <a:ln>
            <a:noFill/>
          </a:ln>
        </p:spPr>
      </p:pic>
      <p:pic>
        <p:nvPicPr>
          <p:cNvPr id="184" name="Google Shape;184;p33" descr="A picture containing qr code&#10;&#10;Description automatically generated"/>
          <p:cNvPicPr preferRelativeResize="0"/>
          <p:nvPr/>
        </p:nvPicPr>
        <p:blipFill rotWithShape="1">
          <a:blip r:embed="rId4">
            <a:alphaModFix/>
          </a:blip>
          <a:srcRect/>
          <a:stretch/>
        </p:blipFill>
        <p:spPr>
          <a:xfrm>
            <a:off x="-1" y="362608"/>
            <a:ext cx="9144000" cy="1515292"/>
          </a:xfrm>
          <a:prstGeom prst="rect">
            <a:avLst/>
          </a:prstGeom>
          <a:noFill/>
          <a:ln>
            <a:noFill/>
          </a:ln>
        </p:spPr>
      </p:pic>
      <p:pic>
        <p:nvPicPr>
          <p:cNvPr id="185" name="Google Shape;185;p33" descr="Graphical user interface, text, application&#10;&#10;Description automatically generated"/>
          <p:cNvPicPr preferRelativeResize="0"/>
          <p:nvPr/>
        </p:nvPicPr>
        <p:blipFill rotWithShape="1">
          <a:blip r:embed="rId5">
            <a:alphaModFix/>
          </a:blip>
          <a:srcRect/>
          <a:stretch/>
        </p:blipFill>
        <p:spPr>
          <a:xfrm>
            <a:off x="5887997" y="4196147"/>
            <a:ext cx="3342936" cy="790047"/>
          </a:xfrm>
          <a:prstGeom prst="rect">
            <a:avLst/>
          </a:prstGeom>
          <a:noFill/>
          <a:ln>
            <a:noFill/>
          </a:ln>
        </p:spPr>
      </p:pic>
      <p:pic>
        <p:nvPicPr>
          <p:cNvPr id="186" name="Google Shape;186;p33" descr="A picture containing logo&#10;&#10;Description automatically generated"/>
          <p:cNvPicPr preferRelativeResize="0"/>
          <p:nvPr/>
        </p:nvPicPr>
        <p:blipFill rotWithShape="1">
          <a:blip r:embed="rId6">
            <a:alphaModFix/>
          </a:blip>
          <a:srcRect/>
          <a:stretch/>
        </p:blipFill>
        <p:spPr>
          <a:xfrm>
            <a:off x="2963818" y="4228741"/>
            <a:ext cx="3114466" cy="615970"/>
          </a:xfrm>
          <a:prstGeom prst="rect">
            <a:avLst/>
          </a:prstGeom>
          <a:noFill/>
          <a:ln>
            <a:noFill/>
          </a:ln>
        </p:spPr>
      </p:pic>
      <p:sp>
        <p:nvSpPr>
          <p:cNvPr id="187" name="Google Shape;187;p33"/>
          <p:cNvSpPr txBox="1"/>
          <p:nvPr/>
        </p:nvSpPr>
        <p:spPr>
          <a:xfrm>
            <a:off x="2595563" y="3863971"/>
            <a:ext cx="3952874" cy="333506"/>
          </a:xfrm>
          <a:prstGeom prst="rect">
            <a:avLst/>
          </a:prstGeom>
          <a:no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rgbClr val="7F7F7F"/>
              </a:buClr>
              <a:buSzPts val="1500"/>
              <a:buFont typeface="Calibri"/>
              <a:buNone/>
            </a:pPr>
            <a:r>
              <a:rPr lang="en" sz="1500" b="1" i="0" u="none" strike="noStrike" cap="none">
                <a:solidFill>
                  <a:srgbClr val="7F7F7F"/>
                </a:solidFill>
                <a:latin typeface="Calibri"/>
                <a:ea typeface="Calibri"/>
                <a:cs typeface="Calibri"/>
                <a:sym typeface="Calibri"/>
              </a:rPr>
              <a:t>Produced in Partnership by:</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457201" y="319994"/>
            <a:ext cx="8089901" cy="484748"/>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3000"/>
              <a:buFont typeface="Calibri"/>
              <a:buNone/>
            </a:pPr>
            <a:r>
              <a:rPr lang="en" sz="2900" b="1"/>
              <a:t>Substance Use and Addiction as a Pediatric Priority</a:t>
            </a:r>
            <a:endParaRPr sz="1000"/>
          </a:p>
        </p:txBody>
      </p:sp>
      <p:sp>
        <p:nvSpPr>
          <p:cNvPr id="261" name="Google Shape;261;p40"/>
          <p:cNvSpPr txBox="1">
            <a:spLocks noGrp="1"/>
          </p:cNvSpPr>
          <p:nvPr>
            <p:ph type="body" idx="1"/>
          </p:nvPr>
        </p:nvSpPr>
        <p:spPr>
          <a:xfrm>
            <a:off x="436525" y="1478870"/>
            <a:ext cx="8325548" cy="2703664"/>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
              <a:t>Adolescents are the group that is most likely to experience health consequences related to substance use</a:t>
            </a:r>
            <a:endParaRPr/>
          </a:p>
          <a:p>
            <a:pPr marL="457200" lvl="0" indent="-323850" algn="l" rtl="0">
              <a:lnSpc>
                <a:spcPct val="90000"/>
              </a:lnSpc>
              <a:spcBef>
                <a:spcPts val="1000"/>
              </a:spcBef>
              <a:spcAft>
                <a:spcPts val="0"/>
              </a:spcAft>
              <a:buSzPts val="1500"/>
              <a:buChar char="•"/>
            </a:pPr>
            <a:r>
              <a:rPr lang="en" sz="1500"/>
              <a:t>Accidents</a:t>
            </a:r>
            <a:endParaRPr sz="1500"/>
          </a:p>
          <a:p>
            <a:pPr marL="457200" lvl="0" indent="-323850" algn="l" rtl="0">
              <a:lnSpc>
                <a:spcPct val="90000"/>
              </a:lnSpc>
              <a:spcBef>
                <a:spcPts val="1000"/>
              </a:spcBef>
              <a:spcAft>
                <a:spcPts val="0"/>
              </a:spcAft>
              <a:buSzPts val="1500"/>
              <a:buChar char="•"/>
            </a:pPr>
            <a:r>
              <a:rPr lang="en" sz="1500"/>
              <a:t>Dating violence </a:t>
            </a:r>
            <a:endParaRPr sz="1500"/>
          </a:p>
          <a:p>
            <a:pPr marL="457200" lvl="0" indent="-323850" algn="l" rtl="0">
              <a:lnSpc>
                <a:spcPct val="90000"/>
              </a:lnSpc>
              <a:spcBef>
                <a:spcPts val="1000"/>
              </a:spcBef>
              <a:spcAft>
                <a:spcPts val="0"/>
              </a:spcAft>
              <a:buSzPts val="1500"/>
              <a:buChar char="•"/>
            </a:pPr>
            <a:r>
              <a:rPr lang="en" sz="1500"/>
              <a:t>Risky sexual practices</a:t>
            </a:r>
            <a:endParaRPr sz="1500"/>
          </a:p>
          <a:p>
            <a:pPr marL="457200" lvl="0" indent="-323850" algn="l" rtl="0">
              <a:lnSpc>
                <a:spcPct val="90000"/>
              </a:lnSpc>
              <a:spcBef>
                <a:spcPts val="1000"/>
              </a:spcBef>
              <a:spcAft>
                <a:spcPts val="0"/>
              </a:spcAft>
              <a:buSzPts val="1500"/>
              <a:buChar char="•"/>
            </a:pPr>
            <a:r>
              <a:rPr lang="en" sz="1500"/>
              <a:t>Development of substance use disorders</a:t>
            </a:r>
            <a:endParaRPr sz="1500"/>
          </a:p>
          <a:p>
            <a:pPr marL="0" lvl="0" indent="0" algn="r" rtl="0">
              <a:lnSpc>
                <a:spcPct val="90000"/>
              </a:lnSpc>
              <a:spcBef>
                <a:spcPts val="1000"/>
              </a:spcBef>
              <a:spcAft>
                <a:spcPts val="0"/>
              </a:spcAft>
              <a:buClr>
                <a:schemeClr val="dk1"/>
              </a:buClr>
              <a:buSzPts val="1200"/>
              <a:buNone/>
            </a:pPr>
            <a:endParaRPr sz="1200"/>
          </a:p>
          <a:p>
            <a:pPr marL="0" lvl="0" indent="0" algn="r" rtl="0">
              <a:lnSpc>
                <a:spcPct val="90000"/>
              </a:lnSpc>
              <a:spcBef>
                <a:spcPts val="800"/>
              </a:spcBef>
              <a:spcAft>
                <a:spcPts val="0"/>
              </a:spcAft>
              <a:buClr>
                <a:schemeClr val="dk1"/>
              </a:buClr>
              <a:buSzPts val="1200"/>
              <a:buNone/>
            </a:pPr>
            <a:br>
              <a:rPr lang="en" sz="1200"/>
            </a:br>
            <a:endParaRPr sz="1200"/>
          </a:p>
        </p:txBody>
      </p:sp>
      <p:sp>
        <p:nvSpPr>
          <p:cNvPr id="263" name="Google Shape;263;p40"/>
          <p:cNvSpPr txBox="1"/>
          <p:nvPr/>
        </p:nvSpPr>
        <p:spPr>
          <a:xfrm>
            <a:off x="5071795" y="4109375"/>
            <a:ext cx="3917275" cy="1693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100">
                <a:solidFill>
                  <a:schemeClr val="dk1"/>
                </a:solidFill>
                <a:latin typeface="Calibri"/>
                <a:ea typeface="Calibri"/>
                <a:cs typeface="Calibri"/>
                <a:sym typeface="Calibri"/>
              </a:rPr>
              <a:t>Vagi 2015; Ritchwood 2015; Monahan 2014; Nelson 2015; Levy 2016</a:t>
            </a:r>
            <a:endParaRPr sz="11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1203026" y="539904"/>
            <a:ext cx="6737947" cy="50835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3375" kern="1200">
                <a:solidFill>
                  <a:schemeClr val="tx1"/>
                </a:solidFill>
                <a:latin typeface="+mj-lt"/>
                <a:ea typeface="+mj-ea"/>
                <a:cs typeface="+mj-cs"/>
              </a:defRPr>
            </a:lvl1pPr>
          </a:lstStyle>
          <a:p>
            <a:pPr algn="r">
              <a:lnSpc>
                <a:spcPct val="100000"/>
              </a:lnSpc>
            </a:pPr>
            <a:r>
              <a:rPr lang="en-US" sz="2800" b="1" dirty="0">
                <a:latin typeface="Calibri" panose="020F0502020204030204" pitchFamily="34" charset="0"/>
                <a:cs typeface="Calibri" panose="020F0502020204030204" pitchFamily="34" charset="0"/>
              </a:rPr>
              <a:t>Keep in Touch with</a:t>
            </a:r>
          </a:p>
          <a:p>
            <a:pPr algn="r">
              <a:lnSpc>
                <a:spcPct val="100000"/>
              </a:lnSpc>
            </a:pPr>
            <a:r>
              <a:rPr lang="en-US" sz="2800" b="1" dirty="0">
                <a:latin typeface="Calibri" panose="020F0502020204030204" pitchFamily="34" charset="0"/>
                <a:cs typeface="Calibri" panose="020F0502020204030204" pitchFamily="34" charset="0"/>
              </a:rPr>
              <a:t> the AMERSA Network</a:t>
            </a:r>
          </a:p>
        </p:txBody>
      </p:sp>
      <p:sp>
        <p:nvSpPr>
          <p:cNvPr id="10" name="TextBox 9"/>
          <p:cNvSpPr txBox="1"/>
          <p:nvPr/>
        </p:nvSpPr>
        <p:spPr>
          <a:xfrm>
            <a:off x="3610104" y="3080971"/>
            <a:ext cx="3948875" cy="1338828"/>
          </a:xfrm>
          <a:prstGeom prst="rect">
            <a:avLst/>
          </a:prstGeom>
          <a:noFill/>
        </p:spPr>
        <p:txBody>
          <a:bodyPr wrap="square" rtlCol="0">
            <a:spAutoFit/>
          </a:bodyPr>
          <a:lstStyle/>
          <a:p>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AMERSA_tweets</a:t>
            </a:r>
            <a:endParaRPr lang="en-US" sz="2100" dirty="0">
              <a:latin typeface="Arial" panose="020B0604020202020204" pitchFamily="34" charset="0"/>
              <a:cs typeface="Arial" panose="020B0604020202020204" pitchFamily="34" charset="0"/>
            </a:endParaRPr>
          </a:p>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@AMERSA2021</a:t>
            </a:r>
          </a:p>
          <a:p>
            <a:pPr marL="214313" indent="-214313">
              <a:buFont typeface="Arial" panose="020B0604020202020204" pitchFamily="34" charset="0"/>
              <a:buChar char="•"/>
            </a:pPr>
            <a:endParaRPr lang="en-US" sz="18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4899" y="2921587"/>
            <a:ext cx="786956" cy="78695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53648" y="3708543"/>
            <a:ext cx="550640" cy="550640"/>
          </a:xfrm>
          <a:prstGeom prst="rect">
            <a:avLst/>
          </a:prstGeom>
        </p:spPr>
      </p:pic>
      <p:sp>
        <p:nvSpPr>
          <p:cNvPr id="18" name="TextBox 17"/>
          <p:cNvSpPr txBox="1"/>
          <p:nvPr/>
        </p:nvSpPr>
        <p:spPr>
          <a:xfrm>
            <a:off x="2568980" y="1479782"/>
            <a:ext cx="3671356" cy="1246495"/>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For more information about AMERSA visit: </a:t>
            </a:r>
            <a:r>
              <a:rPr lang="en-US" sz="1800" dirty="0">
                <a:latin typeface="Arial" panose="020B0604020202020204" pitchFamily="34" charset="0"/>
                <a:cs typeface="Arial" panose="020B0604020202020204" pitchFamily="34" charset="0"/>
                <a:hlinkClick r:id="rId6"/>
              </a:rPr>
              <a:t>www.amersa.org</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Join our mailing list: 	</a:t>
            </a:r>
            <a:r>
              <a:rPr lang="en-US" sz="1050" dirty="0">
                <a:latin typeface="Arial" panose="020B0604020202020204" pitchFamily="34" charset="0"/>
                <a:cs typeface="Arial" panose="020B0604020202020204" pitchFamily="34" charset="0"/>
                <a:hlinkClick r:id="rId7"/>
              </a:rPr>
              <a:t>https://amersa.org/contact-us/</a:t>
            </a:r>
            <a:endParaRPr lang="en-US" sz="105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C2DADBA-CA00-234E-A1E5-08A6BCF4B20C}"/>
              </a:ext>
            </a:extLst>
          </p:cNvPr>
          <p:cNvSpPr txBox="1"/>
          <p:nvPr/>
        </p:nvSpPr>
        <p:spPr>
          <a:xfrm>
            <a:off x="2953648" y="4682160"/>
            <a:ext cx="2845651" cy="265457"/>
          </a:xfrm>
          <a:prstGeom prst="rect">
            <a:avLst/>
          </a:prstGeom>
          <a:noFill/>
        </p:spPr>
        <p:txBody>
          <a:bodyPr wrap="none" rtlCol="0">
            <a:spAutoFit/>
          </a:bodyPr>
          <a:lstStyle/>
          <a:p>
            <a:r>
              <a:rPr lang="en-US" sz="1125" dirty="0" err="1">
                <a:latin typeface="Arial" panose="020B0604020202020204" pitchFamily="34" charset="0"/>
                <a:cs typeface="Arial" panose="020B0604020202020204" pitchFamily="34" charset="0"/>
              </a:rPr>
              <a:t>amersa.org</a:t>
            </a:r>
            <a:r>
              <a:rPr lang="en-US" sz="1125" dirty="0">
                <a:latin typeface="Arial" panose="020B0604020202020204" pitchFamily="34" charset="0"/>
                <a:cs typeface="Arial" panose="020B0604020202020204" pitchFamily="34" charset="0"/>
              </a:rPr>
              <a:t>/resources/</a:t>
            </a:r>
            <a:r>
              <a:rPr lang="en-US" sz="1125" dirty="0" err="1">
                <a:latin typeface="Arial" panose="020B0604020202020204" pitchFamily="34" charset="0"/>
                <a:cs typeface="Arial" panose="020B0604020202020204" pitchFamily="34" charset="0"/>
              </a:rPr>
              <a:t>tay</a:t>
            </a:r>
            <a:r>
              <a:rPr lang="en-US" sz="1125" dirty="0">
                <a:latin typeface="Arial" panose="020B0604020202020204" pitchFamily="34" charset="0"/>
                <a:cs typeface="Arial" panose="020B0604020202020204" pitchFamily="34" charset="0"/>
              </a:rPr>
              <a:t>-webinar-series/</a:t>
            </a:r>
          </a:p>
        </p:txBody>
      </p:sp>
      <p:pic>
        <p:nvPicPr>
          <p:cNvPr id="4" name="Picture 3">
            <a:extLst>
              <a:ext uri="{FF2B5EF4-FFF2-40B4-BE49-F238E27FC236}">
                <a16:creationId xmlns:a16="http://schemas.microsoft.com/office/drawing/2014/main" id="{AC791E72-6D42-974B-8851-C364D237DB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686" y="219296"/>
            <a:ext cx="3844300" cy="760401"/>
          </a:xfrm>
          <a:prstGeom prst="rect">
            <a:avLst/>
          </a:prstGeom>
        </p:spPr>
      </p:pic>
    </p:spTree>
    <p:custDataLst>
      <p:tags r:id="rId1"/>
    </p:custDataLst>
    <p:extLst>
      <p:ext uri="{BB962C8B-B14F-4D97-AF65-F5344CB8AC3E}">
        <p14:creationId xmlns:p14="http://schemas.microsoft.com/office/powerpoint/2010/main" val="29510106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DBD027-A0EC-5648-8057-EEB27E7829C4}"/>
              </a:ext>
            </a:extLst>
          </p:cNvPr>
          <p:cNvSpPr txBox="1"/>
          <p:nvPr/>
        </p:nvSpPr>
        <p:spPr>
          <a:xfrm>
            <a:off x="2768461" y="4756844"/>
            <a:ext cx="3607078" cy="265457"/>
          </a:xfrm>
          <a:prstGeom prst="rect">
            <a:avLst/>
          </a:prstGeom>
          <a:noFill/>
        </p:spPr>
        <p:txBody>
          <a:bodyPr wrap="none" rtlCol="0">
            <a:spAutoFit/>
          </a:bodyPr>
          <a:lstStyle/>
          <a:p>
            <a:pPr algn="ctr" defTabSz="685800">
              <a:defRPr/>
            </a:pPr>
            <a:r>
              <a:rPr lang="en-US" sz="1125" dirty="0"/>
              <a:t>attcnetwork.org/centers/global-attc/tay-webinar-series</a:t>
            </a:r>
          </a:p>
        </p:txBody>
      </p:sp>
      <p:pic>
        <p:nvPicPr>
          <p:cNvPr id="16" name="Picture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73183" y="154552"/>
            <a:ext cx="1733204" cy="728918"/>
          </a:xfrm>
          <a:prstGeom prst="rect">
            <a:avLst/>
          </a:prstGeom>
        </p:spPr>
      </p:pic>
      <p:sp>
        <p:nvSpPr>
          <p:cNvPr id="17" name="Title 1"/>
          <p:cNvSpPr txBox="1">
            <a:spLocks/>
          </p:cNvSpPr>
          <p:nvPr/>
        </p:nvSpPr>
        <p:spPr>
          <a:xfrm>
            <a:off x="901551" y="471343"/>
            <a:ext cx="6737947" cy="50835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3375" kern="1200">
                <a:solidFill>
                  <a:schemeClr val="tx1"/>
                </a:solidFill>
                <a:latin typeface="+mj-lt"/>
                <a:ea typeface="+mj-ea"/>
                <a:cs typeface="+mj-cs"/>
              </a:defRPr>
            </a:lvl1pPr>
          </a:lstStyle>
          <a:p>
            <a:pPr algn="r">
              <a:lnSpc>
                <a:spcPct val="100000"/>
              </a:lnSpc>
            </a:pPr>
            <a:r>
              <a:rPr lang="en-US" sz="2800" b="1" dirty="0">
                <a:latin typeface="Calibri" panose="020F0502020204030204" pitchFamily="34" charset="0"/>
                <a:cs typeface="Calibri" panose="020F0502020204030204" pitchFamily="34" charset="0"/>
              </a:rPr>
              <a:t>Keep in Touch with</a:t>
            </a:r>
          </a:p>
          <a:p>
            <a:pPr algn="r">
              <a:lnSpc>
                <a:spcPct val="100000"/>
              </a:lnSpc>
            </a:pPr>
            <a:r>
              <a:rPr lang="en-US" sz="2800" b="1" dirty="0">
                <a:latin typeface="Calibri" panose="020F0502020204030204" pitchFamily="34" charset="0"/>
                <a:cs typeface="Calibri" panose="020F0502020204030204" pitchFamily="34" charset="0"/>
              </a:rPr>
              <a:t> the ATTC Network</a:t>
            </a:r>
          </a:p>
        </p:txBody>
      </p:sp>
      <p:sp>
        <p:nvSpPr>
          <p:cNvPr id="10" name="TextBox 9"/>
          <p:cNvSpPr txBox="1"/>
          <p:nvPr/>
        </p:nvSpPr>
        <p:spPr>
          <a:xfrm>
            <a:off x="2291461" y="3295613"/>
            <a:ext cx="3948875" cy="1338828"/>
          </a:xfrm>
          <a:prstGeom prst="rect">
            <a:avLst/>
          </a:prstGeom>
          <a:noFill/>
        </p:spPr>
        <p:txBody>
          <a:bodyPr wrap="square" rtlCol="0">
            <a:spAutoFit/>
          </a:bodyPr>
          <a:lstStyle/>
          <a:p>
            <a:r>
              <a:rPr lang="en-US" sz="2100" dirty="0">
                <a:latin typeface="Arial" panose="020B0604020202020204" pitchFamily="34" charset="0"/>
                <a:cs typeface="Arial" panose="020B0604020202020204" pitchFamily="34" charset="0"/>
              </a:rPr>
              <a:t>@ATTCnetwork</a:t>
            </a:r>
          </a:p>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@attcNetwork</a:t>
            </a:r>
          </a:p>
          <a:p>
            <a:pPr marL="214313" indent="-214313">
              <a:buFont typeface="Arial" panose="020B0604020202020204" pitchFamily="34" charset="0"/>
              <a:buChar char="•"/>
            </a:pPr>
            <a:endParaRPr lang="en-US" sz="18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04504" y="3103623"/>
            <a:ext cx="786956" cy="78695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85022" y="3890579"/>
            <a:ext cx="550640" cy="550640"/>
          </a:xfrm>
          <a:prstGeom prst="rect">
            <a:avLst/>
          </a:prstGeom>
        </p:spPr>
      </p:pic>
      <p:sp>
        <p:nvSpPr>
          <p:cNvPr id="18" name="TextBox 17"/>
          <p:cNvSpPr txBox="1"/>
          <p:nvPr/>
        </p:nvSpPr>
        <p:spPr>
          <a:xfrm>
            <a:off x="1400469" y="1371422"/>
            <a:ext cx="3671356" cy="1177245"/>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ATTC Network Office publishes the Messenger</a:t>
            </a:r>
            <a:r>
              <a:rPr lang="en-US" sz="1800" i="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monthly </a:t>
            </a:r>
          </a:p>
          <a:p>
            <a:pPr lvl="1"/>
            <a:endParaRPr lang="en-US" sz="1050" dirty="0">
              <a:latin typeface="Arial" panose="020B0604020202020204" pitchFamily="34" charset="0"/>
              <a:cs typeface="Arial" panose="020B0604020202020204" pitchFamily="34" charset="0"/>
            </a:endParaRPr>
          </a:p>
          <a:p>
            <a:pPr lvl="1"/>
            <a:r>
              <a:rPr lang="en-US" sz="1050" dirty="0">
                <a:latin typeface="Arial" panose="020B0604020202020204" pitchFamily="34" charset="0"/>
                <a:cs typeface="Arial" panose="020B0604020202020204" pitchFamily="34" charset="0"/>
              </a:rPr>
              <a:t>Subscribe: </a:t>
            </a:r>
            <a:r>
              <a:rPr lang="en-US" sz="1200" dirty="0">
                <a:latin typeface="Arial" panose="020B0604020202020204" pitchFamily="34" charset="0"/>
                <a:cs typeface="Arial" panose="020B0604020202020204" pitchFamily="34" charset="0"/>
                <a:hlinkClick r:id="rId7"/>
              </a:rPr>
              <a:t>https://attcnetwork.org/centers/global-attc/subscribe-attc-messenger</a:t>
            </a:r>
            <a:r>
              <a:rPr lang="en-US" sz="1200" dirty="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8"/>
          <a:stretch>
            <a:fillRect/>
          </a:stretch>
        </p:blipFill>
        <p:spPr>
          <a:xfrm>
            <a:off x="5071824" y="1890979"/>
            <a:ext cx="2567674" cy="1938509"/>
          </a:xfrm>
          <a:prstGeom prst="rect">
            <a:avLst/>
          </a:prstGeom>
          <a:effectLst>
            <a:outerShdw blurRad="50800" dist="38100" dir="13500000" algn="br" rotWithShape="0">
              <a:prstClr val="black">
                <a:alpha val="40000"/>
              </a:prstClr>
            </a:outerShdw>
          </a:effectLst>
        </p:spPr>
      </p:pic>
    </p:spTree>
    <p:custDataLst>
      <p:tags r:id="rId1"/>
    </p:custDataLst>
    <p:extLst>
      <p:ext uri="{BB962C8B-B14F-4D97-AF65-F5344CB8AC3E}">
        <p14:creationId xmlns:p14="http://schemas.microsoft.com/office/powerpoint/2010/main" val="18371923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DBD027-A0EC-5648-8057-EEB27E7829C4}"/>
              </a:ext>
            </a:extLst>
          </p:cNvPr>
          <p:cNvSpPr txBox="1"/>
          <p:nvPr/>
        </p:nvSpPr>
        <p:spPr>
          <a:xfrm>
            <a:off x="2976513" y="4633800"/>
            <a:ext cx="3607078" cy="265457"/>
          </a:xfrm>
          <a:prstGeom prst="rect">
            <a:avLst/>
          </a:prstGeom>
          <a:noFill/>
        </p:spPr>
        <p:txBody>
          <a:bodyPr wrap="none" rtlCol="0">
            <a:spAutoFit/>
          </a:bodyPr>
          <a:lstStyle/>
          <a:p>
            <a:pPr algn="ctr" defTabSz="685800">
              <a:defRPr/>
            </a:pPr>
            <a:r>
              <a:rPr lang="en-US" sz="1125" dirty="0"/>
              <a:t>attcnetwork.org/centers/global-attc/tay-webinar-series</a:t>
            </a:r>
          </a:p>
        </p:txBody>
      </p:sp>
      <p:sp>
        <p:nvSpPr>
          <p:cNvPr id="17" name="Title 1"/>
          <p:cNvSpPr txBox="1">
            <a:spLocks/>
          </p:cNvSpPr>
          <p:nvPr/>
        </p:nvSpPr>
        <p:spPr>
          <a:xfrm>
            <a:off x="1169085" y="482361"/>
            <a:ext cx="6737947" cy="50835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3375" kern="1200">
                <a:solidFill>
                  <a:schemeClr val="tx1"/>
                </a:solidFill>
                <a:latin typeface="+mj-lt"/>
                <a:ea typeface="+mj-ea"/>
                <a:cs typeface="+mj-cs"/>
              </a:defRPr>
            </a:lvl1pPr>
          </a:lstStyle>
          <a:p>
            <a:pPr algn="r">
              <a:lnSpc>
                <a:spcPct val="100000"/>
              </a:lnSpc>
            </a:pPr>
            <a:r>
              <a:rPr lang="en-US" sz="2800" b="1" dirty="0">
                <a:latin typeface="Calibri" panose="020F0502020204030204" pitchFamily="34" charset="0"/>
                <a:cs typeface="Calibri" panose="020F0502020204030204" pitchFamily="34" charset="0"/>
              </a:rPr>
              <a:t>Keep In Touch with </a:t>
            </a:r>
          </a:p>
          <a:p>
            <a:pPr algn="r">
              <a:lnSpc>
                <a:spcPct val="100000"/>
              </a:lnSpc>
            </a:pPr>
            <a:r>
              <a:rPr lang="en-US" sz="2800" b="1" dirty="0">
                <a:latin typeface="Calibri" panose="020F0502020204030204" pitchFamily="34" charset="0"/>
                <a:cs typeface="Calibri" panose="020F0502020204030204" pitchFamily="34" charset="0"/>
              </a:rPr>
              <a:t>the PTTC Network</a:t>
            </a: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44546" y="162813"/>
            <a:ext cx="1700417" cy="689358"/>
          </a:xfrm>
          <a:prstGeom prst="rect">
            <a:avLst/>
          </a:prstGeom>
        </p:spPr>
      </p:pic>
      <p:sp>
        <p:nvSpPr>
          <p:cNvPr id="10" name="TextBox 9"/>
          <p:cNvSpPr txBox="1"/>
          <p:nvPr/>
        </p:nvSpPr>
        <p:spPr>
          <a:xfrm>
            <a:off x="1526229" y="1167445"/>
            <a:ext cx="3671356" cy="1408078"/>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PTTC Network Office publishes the </a:t>
            </a:r>
            <a:r>
              <a:rPr lang="en-US" sz="1800" i="1" dirty="0">
                <a:latin typeface="Arial" panose="020B0604020202020204" pitchFamily="34" charset="0"/>
                <a:cs typeface="Arial" panose="020B0604020202020204" pitchFamily="34" charset="0"/>
              </a:rPr>
              <a:t>PTTC POST </a:t>
            </a:r>
            <a:r>
              <a:rPr lang="en-US" sz="1800" dirty="0">
                <a:latin typeface="Arial" panose="020B0604020202020204" pitchFamily="34" charset="0"/>
                <a:cs typeface="Arial" panose="020B0604020202020204" pitchFamily="34" charset="0"/>
              </a:rPr>
              <a:t>monthly </a:t>
            </a:r>
          </a:p>
          <a:p>
            <a:endParaRPr lang="en-US" sz="1800" dirty="0">
              <a:latin typeface="Arial" panose="020B0604020202020204" pitchFamily="34" charset="0"/>
              <a:cs typeface="Arial" panose="020B0604020202020204" pitchFamily="34" charset="0"/>
            </a:endParaRPr>
          </a:p>
          <a:p>
            <a:pPr lvl="1"/>
            <a:r>
              <a:rPr lang="en-US" sz="1050" dirty="0">
                <a:latin typeface="Arial" panose="020B0604020202020204" pitchFamily="34" charset="0"/>
                <a:cs typeface="Arial" panose="020B0604020202020204" pitchFamily="34" charset="0"/>
              </a:rPr>
              <a:t>Subscribe:</a:t>
            </a:r>
          </a:p>
          <a:p>
            <a:pPr lvl="1"/>
            <a:r>
              <a:rPr lang="en-US" sz="1050" dirty="0">
                <a:latin typeface="Arial" panose="020B0604020202020204" pitchFamily="34" charset="0"/>
                <a:cs typeface="Arial" panose="020B0604020202020204" pitchFamily="34" charset="0"/>
                <a:hlinkClick r:id="rId5"/>
              </a:rPr>
              <a:t>https://pttcnetwork.org/centers/global-pttc/pttc-subscription-page</a:t>
            </a:r>
            <a:endParaRPr lang="en-US" sz="105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stretch>
            <a:fillRect/>
          </a:stretch>
        </p:blipFill>
        <p:spPr>
          <a:xfrm>
            <a:off x="5482052" y="1487221"/>
            <a:ext cx="2424980" cy="2799539"/>
          </a:xfrm>
          <a:prstGeom prst="rect">
            <a:avLst/>
          </a:prstGeom>
        </p:spPr>
      </p:pic>
      <p:sp>
        <p:nvSpPr>
          <p:cNvPr id="13" name="TextBox 12"/>
          <p:cNvSpPr txBox="1"/>
          <p:nvPr/>
        </p:nvSpPr>
        <p:spPr>
          <a:xfrm>
            <a:off x="2195027" y="3030677"/>
            <a:ext cx="3948875" cy="1338828"/>
          </a:xfrm>
          <a:prstGeom prst="rect">
            <a:avLst/>
          </a:prstGeom>
          <a:noFill/>
        </p:spPr>
        <p:txBody>
          <a:bodyPr wrap="square" rtlCol="0">
            <a:spAutoFit/>
          </a:bodyPr>
          <a:lstStyle/>
          <a:p>
            <a:r>
              <a:rPr lang="en-US" sz="2100" dirty="0">
                <a:latin typeface="Arial" panose="020B0604020202020204" pitchFamily="34" charset="0"/>
                <a:cs typeface="Arial" panose="020B0604020202020204" pitchFamily="34" charset="0"/>
              </a:rPr>
              <a:t>@PTTCnetwork</a:t>
            </a:r>
          </a:p>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@PreventionTTCnetwork</a:t>
            </a:r>
          </a:p>
          <a:p>
            <a:pPr marL="214313" indent="-214313">
              <a:buFont typeface="Arial" panose="020B0604020202020204" pitchFamily="34" charset="0"/>
              <a:buChar char="•"/>
            </a:pPr>
            <a:endParaRPr lang="en-US" sz="1800" dirty="0"/>
          </a:p>
        </p:txBody>
      </p:sp>
      <p:pic>
        <p:nvPicPr>
          <p:cNvPr id="16" name="Picture 1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26230" y="2760102"/>
            <a:ext cx="786956" cy="786956"/>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644387" y="3541778"/>
            <a:ext cx="550640" cy="550640"/>
          </a:xfrm>
          <a:prstGeom prst="rect">
            <a:avLst/>
          </a:prstGeom>
        </p:spPr>
      </p:pic>
    </p:spTree>
    <p:custDataLst>
      <p:tags r:id="rId1"/>
    </p:custDataLst>
    <p:extLst>
      <p:ext uri="{BB962C8B-B14F-4D97-AF65-F5344CB8AC3E}">
        <p14:creationId xmlns:p14="http://schemas.microsoft.com/office/powerpoint/2010/main" val="22524596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126"/>
          <p:cNvSpPr txBox="1">
            <a:spLocks noGrp="1"/>
          </p:cNvSpPr>
          <p:nvPr>
            <p:ph type="ctrTitle"/>
          </p:nvPr>
        </p:nvSpPr>
        <p:spPr>
          <a:xfrm>
            <a:off x="757050" y="2048494"/>
            <a:ext cx="7629896" cy="1028700"/>
          </a:xfrm>
          <a:prstGeom prst="rect">
            <a:avLst/>
          </a:prstGeom>
          <a:noFill/>
          <a:ln>
            <a:noFill/>
          </a:ln>
        </p:spPr>
        <p:txBody>
          <a:bodyPr spcFirstLastPara="1" wrap="square" lIns="68575" tIns="34275" rIns="68575" bIns="34275" anchor="b" anchorCtr="0">
            <a:noAutofit/>
          </a:bodyPr>
          <a:lstStyle/>
          <a:p>
            <a:pPr>
              <a:lnSpc>
                <a:spcPct val="100000"/>
              </a:lnSpc>
              <a:buClr>
                <a:srgbClr val="7F7F7F"/>
              </a:buClr>
              <a:buSzPts val="2700"/>
            </a:pPr>
            <a:r>
              <a:rPr lang="en" sz="3000" b="1" dirty="0">
                <a:solidFill>
                  <a:schemeClr val="tx1">
                    <a:lumMod val="65000"/>
                    <a:lumOff val="35000"/>
                  </a:schemeClr>
                </a:solidFill>
              </a:rPr>
              <a:t>Who? What? Where? Why?</a:t>
            </a:r>
            <a:br>
              <a:rPr lang="en" sz="3000" b="1" dirty="0">
                <a:solidFill>
                  <a:schemeClr val="tx1">
                    <a:lumMod val="65000"/>
                    <a:lumOff val="35000"/>
                  </a:schemeClr>
                </a:solidFill>
              </a:rPr>
            </a:br>
            <a:r>
              <a:rPr lang="en" sz="3000" b="1" dirty="0">
                <a:solidFill>
                  <a:schemeClr val="tx1">
                    <a:lumMod val="65000"/>
                    <a:lumOff val="35000"/>
                  </a:schemeClr>
                </a:solidFill>
              </a:rPr>
              <a:t>Clinical Sites for TAY Addiction Treatment</a:t>
            </a:r>
            <a:endParaRPr sz="1100" dirty="0">
              <a:solidFill>
                <a:schemeClr val="tx1">
                  <a:lumMod val="65000"/>
                  <a:lumOff val="35000"/>
                </a:schemeClr>
              </a:solidFill>
            </a:endParaRPr>
          </a:p>
        </p:txBody>
      </p:sp>
      <p:pic>
        <p:nvPicPr>
          <p:cNvPr id="950" name="Google Shape;950;p126"/>
          <p:cNvPicPr preferRelativeResize="0"/>
          <p:nvPr/>
        </p:nvPicPr>
        <p:blipFill rotWithShape="1">
          <a:blip r:embed="rId3">
            <a:alphaModFix/>
          </a:blip>
          <a:srcRect/>
          <a:stretch/>
        </p:blipFill>
        <p:spPr>
          <a:xfrm>
            <a:off x="134312" y="3853536"/>
            <a:ext cx="2715460" cy="483379"/>
          </a:xfrm>
          <a:prstGeom prst="rect">
            <a:avLst/>
          </a:prstGeom>
          <a:noFill/>
          <a:ln>
            <a:noFill/>
          </a:ln>
        </p:spPr>
      </p:pic>
      <p:pic>
        <p:nvPicPr>
          <p:cNvPr id="951" name="Google Shape;951;p126" descr="A picture containing qr code&#10;&#10;Description automatically generated"/>
          <p:cNvPicPr preferRelativeResize="0"/>
          <p:nvPr/>
        </p:nvPicPr>
        <p:blipFill rotWithShape="1">
          <a:blip r:embed="rId4">
            <a:alphaModFix/>
          </a:blip>
          <a:srcRect/>
          <a:stretch/>
        </p:blipFill>
        <p:spPr>
          <a:xfrm>
            <a:off x="-1" y="211202"/>
            <a:ext cx="9144000" cy="1515292"/>
          </a:xfrm>
          <a:prstGeom prst="rect">
            <a:avLst/>
          </a:prstGeom>
          <a:noFill/>
          <a:ln>
            <a:noFill/>
          </a:ln>
        </p:spPr>
      </p:pic>
      <p:pic>
        <p:nvPicPr>
          <p:cNvPr id="952" name="Google Shape;952;p126" descr="Graphical user interface, text, application&#10;&#10;Description automatically generated"/>
          <p:cNvPicPr preferRelativeResize="0"/>
          <p:nvPr/>
        </p:nvPicPr>
        <p:blipFill rotWithShape="1">
          <a:blip r:embed="rId5">
            <a:alphaModFix/>
          </a:blip>
          <a:srcRect/>
          <a:stretch/>
        </p:blipFill>
        <p:spPr>
          <a:xfrm>
            <a:off x="5995604" y="3697979"/>
            <a:ext cx="3261574" cy="770818"/>
          </a:xfrm>
          <a:prstGeom prst="rect">
            <a:avLst/>
          </a:prstGeom>
          <a:noFill/>
          <a:ln>
            <a:noFill/>
          </a:ln>
        </p:spPr>
      </p:pic>
      <p:pic>
        <p:nvPicPr>
          <p:cNvPr id="953" name="Google Shape;953;p126" descr="A picture containing logo&#10;&#10;Description automatically generated"/>
          <p:cNvPicPr preferRelativeResize="0"/>
          <p:nvPr/>
        </p:nvPicPr>
        <p:blipFill rotWithShape="1">
          <a:blip r:embed="rId6">
            <a:alphaModFix/>
          </a:blip>
          <a:srcRect/>
          <a:stretch/>
        </p:blipFill>
        <p:spPr>
          <a:xfrm>
            <a:off x="2934663" y="3713514"/>
            <a:ext cx="3060940" cy="605384"/>
          </a:xfrm>
          <a:prstGeom prst="rect">
            <a:avLst/>
          </a:prstGeom>
          <a:noFill/>
          <a:ln>
            <a:noFill/>
          </a:ln>
        </p:spPr>
      </p:pic>
      <p:sp>
        <p:nvSpPr>
          <p:cNvPr id="954" name="Google Shape;954;p126"/>
          <p:cNvSpPr txBox="1"/>
          <p:nvPr/>
        </p:nvSpPr>
        <p:spPr>
          <a:xfrm>
            <a:off x="2595561" y="3304551"/>
            <a:ext cx="3952874" cy="333506"/>
          </a:xfrm>
          <a:prstGeom prst="rect">
            <a:avLst/>
          </a:prstGeom>
          <a:no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rgbClr val="7F7F7F"/>
              </a:buClr>
              <a:buSzPts val="1200"/>
              <a:buFont typeface="Calibri"/>
              <a:buNone/>
            </a:pPr>
            <a:r>
              <a:rPr lang="en" sz="1200" b="1">
                <a:solidFill>
                  <a:srgbClr val="7F7F7F"/>
                </a:solidFill>
                <a:latin typeface="Calibri"/>
                <a:ea typeface="Calibri"/>
                <a:cs typeface="Calibri"/>
                <a:sym typeface="Calibri"/>
              </a:rPr>
              <a:t>Produced in Partnership by:</a:t>
            </a:r>
            <a:endParaRPr sz="1100"/>
          </a:p>
        </p:txBody>
      </p:sp>
      <p:sp>
        <p:nvSpPr>
          <p:cNvPr id="955" name="Google Shape;955;p126"/>
          <p:cNvSpPr txBox="1"/>
          <p:nvPr/>
        </p:nvSpPr>
        <p:spPr>
          <a:xfrm>
            <a:off x="2849772" y="4577069"/>
            <a:ext cx="3444453" cy="300082"/>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E5673E"/>
                </a:solidFill>
                <a:latin typeface="Calibri"/>
                <a:ea typeface="Calibri"/>
                <a:cs typeface="Calibri"/>
                <a:sym typeface="Calibri"/>
              </a:rPr>
              <a:t>amersa.org/resources/tay-webinar-series/</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1"/>
          <p:cNvSpPr txBox="1">
            <a:spLocks noGrp="1"/>
          </p:cNvSpPr>
          <p:nvPr>
            <p:ph type="title"/>
          </p:nvPr>
        </p:nvSpPr>
        <p:spPr>
          <a:xfrm>
            <a:off x="457201" y="320470"/>
            <a:ext cx="8089901" cy="484748"/>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3000"/>
              <a:buFont typeface="Calibri"/>
              <a:buNone/>
            </a:pPr>
            <a:r>
              <a:rPr lang="en" sz="3000" b="1"/>
              <a:t>Addiction Usually Starts in Adolescence </a:t>
            </a:r>
            <a:endParaRPr sz="1100"/>
          </a:p>
        </p:txBody>
      </p:sp>
      <p:sp>
        <p:nvSpPr>
          <p:cNvPr id="272" name="Google Shape;272;p41"/>
          <p:cNvSpPr txBox="1">
            <a:spLocks noGrp="1"/>
          </p:cNvSpPr>
          <p:nvPr>
            <p:ph type="body" idx="1"/>
          </p:nvPr>
        </p:nvSpPr>
        <p:spPr>
          <a:xfrm>
            <a:off x="436525" y="1135340"/>
            <a:ext cx="8325548" cy="3008627"/>
          </a:xfrm>
          <a:prstGeom prst="rect">
            <a:avLst/>
          </a:prstGeom>
          <a:noFill/>
          <a:ln>
            <a:noFill/>
          </a:ln>
        </p:spPr>
        <p:txBody>
          <a:bodyPr spcFirstLastPara="1" wrap="square" lIns="68575" tIns="34275" rIns="68575" bIns="34275" anchor="t" anchorCtr="0">
            <a:noAutofit/>
          </a:bodyPr>
          <a:lstStyle/>
          <a:p>
            <a:pPr marL="457200" lvl="0" indent="-342900" algn="l" rtl="0">
              <a:lnSpc>
                <a:spcPct val="90000"/>
              </a:lnSpc>
              <a:spcBef>
                <a:spcPts val="0"/>
              </a:spcBef>
              <a:spcAft>
                <a:spcPts val="0"/>
              </a:spcAft>
              <a:buSzPts val="1800"/>
              <a:buChar char="•"/>
            </a:pPr>
            <a:r>
              <a:rPr lang="en" sz="1800" dirty="0"/>
              <a:t>90% adults who suffer from a substance use disorder started using substances before age 18 and developed their substance use disorder before age 20</a:t>
            </a:r>
            <a:endParaRPr sz="1800" dirty="0"/>
          </a:p>
          <a:p>
            <a:pPr marL="457200" lvl="0" indent="-342900" algn="l" rtl="0">
              <a:lnSpc>
                <a:spcPct val="90000"/>
              </a:lnSpc>
              <a:spcBef>
                <a:spcPts val="1000"/>
              </a:spcBef>
              <a:spcAft>
                <a:spcPts val="0"/>
              </a:spcAft>
              <a:buSzPts val="1800"/>
              <a:buChar char="•"/>
            </a:pPr>
            <a:r>
              <a:rPr lang="en" sz="1800" dirty="0"/>
              <a:t>Younger age at first substance use is a strong risk factor for the development of substance use disorders:</a:t>
            </a:r>
            <a:endParaRPr sz="1800" dirty="0"/>
          </a:p>
          <a:p>
            <a:pPr marL="914400" lvl="1" indent="-342900" algn="l" rtl="0">
              <a:lnSpc>
                <a:spcPct val="90000"/>
              </a:lnSpc>
              <a:spcBef>
                <a:spcPts val="1000"/>
              </a:spcBef>
              <a:spcAft>
                <a:spcPts val="0"/>
              </a:spcAft>
              <a:buSzPts val="1800"/>
              <a:buChar char="•"/>
            </a:pPr>
            <a:r>
              <a:rPr lang="en" sz="1500" dirty="0"/>
              <a:t>First drink before age 14 = 15.4% will develop a use disorder</a:t>
            </a:r>
            <a:endParaRPr sz="1500" dirty="0"/>
          </a:p>
          <a:p>
            <a:pPr marL="914400" lvl="1" indent="-342900" algn="l" rtl="0">
              <a:lnSpc>
                <a:spcPct val="90000"/>
              </a:lnSpc>
              <a:spcBef>
                <a:spcPts val="1000"/>
              </a:spcBef>
              <a:spcAft>
                <a:spcPts val="0"/>
              </a:spcAft>
              <a:buSzPts val="1800"/>
              <a:buChar char="•"/>
            </a:pPr>
            <a:r>
              <a:rPr lang="en" sz="1500" dirty="0"/>
              <a:t>First drink after age 21 = 2.1% will develop a use disorder</a:t>
            </a:r>
            <a:endParaRPr sz="1500" dirty="0"/>
          </a:p>
          <a:p>
            <a:pPr marL="914400" lvl="1" indent="-342900" algn="l" rtl="0">
              <a:lnSpc>
                <a:spcPct val="90000"/>
              </a:lnSpc>
              <a:spcBef>
                <a:spcPts val="1000"/>
              </a:spcBef>
              <a:spcAft>
                <a:spcPts val="0"/>
              </a:spcAft>
              <a:buSzPts val="1800"/>
              <a:buChar char="•"/>
            </a:pPr>
            <a:r>
              <a:rPr lang="en" sz="1500" dirty="0"/>
              <a:t>First misuse of Rx drugs before age 13 = 25% will develop a use disorder</a:t>
            </a:r>
            <a:endParaRPr sz="1500" dirty="0"/>
          </a:p>
          <a:p>
            <a:pPr marL="520700" lvl="1" indent="-63500" algn="l" rtl="0">
              <a:lnSpc>
                <a:spcPct val="90000"/>
              </a:lnSpc>
              <a:spcBef>
                <a:spcPts val="1000"/>
              </a:spcBef>
              <a:spcAft>
                <a:spcPts val="0"/>
              </a:spcAft>
              <a:buClr>
                <a:schemeClr val="dk1"/>
              </a:buClr>
              <a:buSzPts val="1800"/>
              <a:buNone/>
            </a:pPr>
            <a:endParaRPr sz="1100" dirty="0"/>
          </a:p>
          <a:p>
            <a:pPr marL="228600" lvl="1" indent="0" algn="l" rtl="0">
              <a:lnSpc>
                <a:spcPct val="90000"/>
              </a:lnSpc>
              <a:spcBef>
                <a:spcPts val="400"/>
              </a:spcBef>
              <a:spcAft>
                <a:spcPts val="0"/>
              </a:spcAft>
              <a:buClr>
                <a:schemeClr val="dk1"/>
              </a:buClr>
              <a:buSzPts val="1800"/>
              <a:buNone/>
            </a:pPr>
            <a:endParaRPr sz="1100" dirty="0"/>
          </a:p>
          <a:p>
            <a:pPr marL="177800" lvl="0" indent="-38100" algn="l" rtl="0">
              <a:lnSpc>
                <a:spcPct val="90000"/>
              </a:lnSpc>
              <a:spcBef>
                <a:spcPts val="800"/>
              </a:spcBef>
              <a:spcAft>
                <a:spcPts val="0"/>
              </a:spcAft>
              <a:buClr>
                <a:schemeClr val="dk1"/>
              </a:buClr>
              <a:buSzPts val="2100"/>
              <a:buNone/>
            </a:pPr>
            <a:endParaRPr sz="1100" dirty="0"/>
          </a:p>
        </p:txBody>
      </p:sp>
      <p:sp>
        <p:nvSpPr>
          <p:cNvPr id="273" name="Google Shape;273;p41"/>
          <p:cNvSpPr txBox="1">
            <a:spLocks noGrp="1"/>
          </p:cNvSpPr>
          <p:nvPr>
            <p:ph type="sldNum" idx="12"/>
          </p:nvPr>
        </p:nvSpPr>
        <p:spPr>
          <a:xfrm>
            <a:off x="272106" y="4662328"/>
            <a:ext cx="246061" cy="1164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endParaRPr sz="1100" dirty="0"/>
          </a:p>
        </p:txBody>
      </p:sp>
      <p:sp>
        <p:nvSpPr>
          <p:cNvPr id="274" name="Google Shape;274;p41"/>
          <p:cNvSpPr txBox="1"/>
          <p:nvPr/>
        </p:nvSpPr>
        <p:spPr>
          <a:xfrm>
            <a:off x="7309485" y="4366100"/>
            <a:ext cx="1563000" cy="169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100">
                <a:solidFill>
                  <a:schemeClr val="dk1"/>
                </a:solidFill>
                <a:latin typeface="Calibri"/>
                <a:ea typeface="Calibri"/>
                <a:cs typeface="Calibri"/>
                <a:sym typeface="Calibri"/>
              </a:rPr>
              <a:t>Dennis 2002; McCabe 2017</a:t>
            </a:r>
            <a:endParaRPr sz="11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457201" y="320470"/>
            <a:ext cx="8089901" cy="484748"/>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3000"/>
              <a:buFont typeface="Calibri"/>
              <a:buNone/>
            </a:pPr>
            <a:r>
              <a:rPr lang="en" sz="3000" b="1"/>
              <a:t>Earlier Substance Use Impacts Duration of Illness</a:t>
            </a:r>
            <a:endParaRPr sz="1100"/>
          </a:p>
        </p:txBody>
      </p:sp>
      <p:sp>
        <p:nvSpPr>
          <p:cNvPr id="283" name="Google Shape;283;p42"/>
          <p:cNvSpPr txBox="1">
            <a:spLocks noGrp="1"/>
          </p:cNvSpPr>
          <p:nvPr>
            <p:ph type="body" idx="1"/>
          </p:nvPr>
        </p:nvSpPr>
        <p:spPr>
          <a:xfrm>
            <a:off x="436525" y="1135340"/>
            <a:ext cx="8325548" cy="3008627"/>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000"/>
              <a:buNone/>
            </a:pPr>
            <a:r>
              <a:rPr lang="en" sz="2000" b="1"/>
              <a:t>Predictors of disease duration</a:t>
            </a:r>
            <a:br>
              <a:rPr lang="en" sz="2000" b="1"/>
            </a:br>
            <a:endParaRPr sz="2000" b="1"/>
          </a:p>
          <a:p>
            <a:pPr marL="457200" lvl="0" indent="-342900" algn="l" rtl="0">
              <a:lnSpc>
                <a:spcPct val="90000"/>
              </a:lnSpc>
              <a:spcBef>
                <a:spcPts val="600"/>
              </a:spcBef>
              <a:spcAft>
                <a:spcPts val="0"/>
              </a:spcAft>
              <a:buSzPts val="1800"/>
              <a:buChar char="•"/>
            </a:pPr>
            <a:r>
              <a:rPr lang="en" sz="1800"/>
              <a:t>Age of first use impacts disease duration:</a:t>
            </a:r>
            <a:endParaRPr sz="1800"/>
          </a:p>
          <a:p>
            <a:pPr marL="914400" lvl="1" indent="-342900" algn="l" rtl="0">
              <a:lnSpc>
                <a:spcPct val="90000"/>
              </a:lnSpc>
              <a:spcBef>
                <a:spcPts val="0"/>
              </a:spcBef>
              <a:spcAft>
                <a:spcPts val="0"/>
              </a:spcAft>
              <a:buSzPts val="1800"/>
              <a:buChar char="•"/>
            </a:pPr>
            <a:r>
              <a:rPr lang="en" sz="1500"/>
              <a:t>Started using before age 15 🡪 disease duration of 29 years</a:t>
            </a:r>
            <a:endParaRPr sz="1500"/>
          </a:p>
          <a:p>
            <a:pPr marL="914400" lvl="1" indent="-342900" algn="l" rtl="0">
              <a:lnSpc>
                <a:spcPct val="90000"/>
              </a:lnSpc>
              <a:spcBef>
                <a:spcPts val="0"/>
              </a:spcBef>
              <a:spcAft>
                <a:spcPts val="0"/>
              </a:spcAft>
              <a:buSzPts val="1800"/>
              <a:buChar char="•"/>
            </a:pPr>
            <a:r>
              <a:rPr lang="en" sz="1500"/>
              <a:t>Started using after age 20 🡪 disease duration of 18 years</a:t>
            </a:r>
            <a:endParaRPr sz="1500"/>
          </a:p>
          <a:p>
            <a:pPr marL="520700" lvl="2" indent="0" algn="l" rtl="0">
              <a:lnSpc>
                <a:spcPct val="90000"/>
              </a:lnSpc>
              <a:spcBef>
                <a:spcPts val="600"/>
              </a:spcBef>
              <a:spcAft>
                <a:spcPts val="0"/>
              </a:spcAft>
              <a:buClr>
                <a:schemeClr val="dk1"/>
              </a:buClr>
              <a:buSzPts val="1500"/>
              <a:buNone/>
            </a:pPr>
            <a:endParaRPr sz="1800"/>
          </a:p>
          <a:p>
            <a:pPr marL="457200" lvl="0" indent="-342900" algn="l" rtl="0">
              <a:lnSpc>
                <a:spcPct val="90000"/>
              </a:lnSpc>
              <a:spcBef>
                <a:spcPts val="600"/>
              </a:spcBef>
              <a:spcAft>
                <a:spcPts val="0"/>
              </a:spcAft>
              <a:buSzPts val="1800"/>
              <a:buChar char="•"/>
            </a:pPr>
            <a:r>
              <a:rPr lang="en" sz="1800"/>
              <a:t>Timing of treatment impacts disease duration:</a:t>
            </a:r>
            <a:endParaRPr sz="1800"/>
          </a:p>
          <a:p>
            <a:pPr marL="914400" lvl="1" indent="-342900" algn="l" rtl="0">
              <a:lnSpc>
                <a:spcPct val="90000"/>
              </a:lnSpc>
              <a:spcBef>
                <a:spcPts val="0"/>
              </a:spcBef>
              <a:spcAft>
                <a:spcPts val="0"/>
              </a:spcAft>
              <a:buSzPts val="1800"/>
              <a:buChar char="•"/>
            </a:pPr>
            <a:r>
              <a:rPr lang="en" sz="1500"/>
              <a:t>Treatment with in 20 years of first use 🡪 disease duration of 35+ years</a:t>
            </a:r>
            <a:endParaRPr sz="1500"/>
          </a:p>
          <a:p>
            <a:pPr marL="914400" lvl="1" indent="-342900" algn="l" rtl="0">
              <a:lnSpc>
                <a:spcPct val="90000"/>
              </a:lnSpc>
              <a:spcBef>
                <a:spcPts val="0"/>
              </a:spcBef>
              <a:spcAft>
                <a:spcPts val="0"/>
              </a:spcAft>
              <a:buSzPts val="1800"/>
              <a:buChar char="•"/>
            </a:pPr>
            <a:r>
              <a:rPr lang="en" sz="1500"/>
              <a:t>Treatment within 10 years of first use 🡪 disease duration of 15 years </a:t>
            </a:r>
            <a:endParaRPr sz="1500"/>
          </a:p>
          <a:p>
            <a:pPr marL="520700" lvl="2" indent="0" algn="l" rtl="0">
              <a:lnSpc>
                <a:spcPct val="90000"/>
              </a:lnSpc>
              <a:spcBef>
                <a:spcPts val="600"/>
              </a:spcBef>
              <a:spcAft>
                <a:spcPts val="0"/>
              </a:spcAft>
              <a:buClr>
                <a:schemeClr val="dk1"/>
              </a:buClr>
              <a:buSzPts val="1500"/>
              <a:buNone/>
            </a:pPr>
            <a:endParaRPr sz="1100"/>
          </a:p>
          <a:p>
            <a:pPr marL="520700" lvl="2" indent="0" algn="l" rtl="0">
              <a:lnSpc>
                <a:spcPct val="90000"/>
              </a:lnSpc>
              <a:spcBef>
                <a:spcPts val="600"/>
              </a:spcBef>
              <a:spcAft>
                <a:spcPts val="0"/>
              </a:spcAft>
              <a:buClr>
                <a:schemeClr val="dk1"/>
              </a:buClr>
              <a:buSzPts val="1500"/>
              <a:buNone/>
            </a:pPr>
            <a:endParaRPr sz="1100"/>
          </a:p>
          <a:p>
            <a:pPr marL="520700" lvl="1" indent="-63500" algn="l" rtl="0">
              <a:lnSpc>
                <a:spcPct val="90000"/>
              </a:lnSpc>
              <a:spcBef>
                <a:spcPts val="400"/>
              </a:spcBef>
              <a:spcAft>
                <a:spcPts val="0"/>
              </a:spcAft>
              <a:buClr>
                <a:schemeClr val="dk1"/>
              </a:buClr>
              <a:buSzPts val="1800"/>
              <a:buNone/>
            </a:pPr>
            <a:endParaRPr sz="1100"/>
          </a:p>
          <a:p>
            <a:pPr marL="177800" lvl="0" indent="-38100" algn="l" rtl="0">
              <a:lnSpc>
                <a:spcPct val="90000"/>
              </a:lnSpc>
              <a:spcBef>
                <a:spcPts val="800"/>
              </a:spcBef>
              <a:spcAft>
                <a:spcPts val="0"/>
              </a:spcAft>
              <a:buClr>
                <a:schemeClr val="dk1"/>
              </a:buClr>
              <a:buSzPts val="2100"/>
              <a:buNone/>
            </a:pPr>
            <a:endParaRPr sz="1100"/>
          </a:p>
        </p:txBody>
      </p:sp>
      <p:sp>
        <p:nvSpPr>
          <p:cNvPr id="284" name="Google Shape;284;p42"/>
          <p:cNvSpPr txBox="1">
            <a:spLocks noGrp="1"/>
          </p:cNvSpPr>
          <p:nvPr>
            <p:ph type="sldNum" idx="12"/>
          </p:nvPr>
        </p:nvSpPr>
        <p:spPr>
          <a:xfrm>
            <a:off x="272106" y="4662328"/>
            <a:ext cx="246061" cy="1164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endParaRPr sz="1100" dirty="0"/>
          </a:p>
        </p:txBody>
      </p:sp>
      <p:sp>
        <p:nvSpPr>
          <p:cNvPr id="285" name="Google Shape;285;p42"/>
          <p:cNvSpPr txBox="1"/>
          <p:nvPr/>
        </p:nvSpPr>
        <p:spPr>
          <a:xfrm>
            <a:off x="8002158" y="4861014"/>
            <a:ext cx="709200" cy="169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100">
                <a:solidFill>
                  <a:schemeClr val="dk1"/>
                </a:solidFill>
                <a:latin typeface="Calibri"/>
                <a:ea typeface="Calibri"/>
                <a:cs typeface="Calibri"/>
                <a:sym typeface="Calibri"/>
              </a:rPr>
              <a:t>Dennis 2007</a:t>
            </a:r>
            <a:endParaRPr sz="110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3"/>
          <p:cNvSpPr txBox="1">
            <a:spLocks noGrp="1"/>
          </p:cNvSpPr>
          <p:nvPr>
            <p:ph type="title"/>
          </p:nvPr>
        </p:nvSpPr>
        <p:spPr>
          <a:xfrm>
            <a:off x="457201" y="320470"/>
            <a:ext cx="8089901" cy="484748"/>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3000"/>
              <a:buFont typeface="Calibri"/>
              <a:buNone/>
            </a:pPr>
            <a:r>
              <a:rPr lang="en" sz="3000" b="1"/>
              <a:t>Early Addiction Treatment is Effective</a:t>
            </a:r>
            <a:endParaRPr sz="3000"/>
          </a:p>
        </p:txBody>
      </p:sp>
      <p:sp>
        <p:nvSpPr>
          <p:cNvPr id="294" name="Google Shape;294;p43"/>
          <p:cNvSpPr txBox="1">
            <a:spLocks noGrp="1"/>
          </p:cNvSpPr>
          <p:nvPr>
            <p:ph type="body" idx="1"/>
          </p:nvPr>
        </p:nvSpPr>
        <p:spPr>
          <a:xfrm>
            <a:off x="436525" y="1135340"/>
            <a:ext cx="8325548" cy="3008627"/>
          </a:xfrm>
          <a:prstGeom prst="rect">
            <a:avLst/>
          </a:prstGeom>
          <a:noFill/>
          <a:ln>
            <a:noFill/>
          </a:ln>
        </p:spPr>
        <p:txBody>
          <a:bodyPr spcFirstLastPara="1" wrap="square" lIns="68575" tIns="34275" rIns="68575" bIns="34275" anchor="t" anchorCtr="0">
            <a:noAutofit/>
          </a:bodyPr>
          <a:lstStyle/>
          <a:p>
            <a:pPr marL="177800" lvl="0" indent="-38100" algn="l" rtl="0">
              <a:lnSpc>
                <a:spcPct val="90000"/>
              </a:lnSpc>
              <a:spcBef>
                <a:spcPts val="0"/>
              </a:spcBef>
              <a:spcAft>
                <a:spcPts val="0"/>
              </a:spcAft>
              <a:buClr>
                <a:schemeClr val="dk1"/>
              </a:buClr>
              <a:buSzPts val="2100"/>
              <a:buNone/>
            </a:pPr>
            <a:endParaRPr sz="1100"/>
          </a:p>
          <a:p>
            <a:pPr marL="0" lvl="0" indent="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p:txBody>
      </p:sp>
      <p:sp>
        <p:nvSpPr>
          <p:cNvPr id="295" name="Google Shape;295;p43"/>
          <p:cNvSpPr txBox="1">
            <a:spLocks noGrp="1"/>
          </p:cNvSpPr>
          <p:nvPr>
            <p:ph type="sldNum" idx="12"/>
          </p:nvPr>
        </p:nvSpPr>
        <p:spPr>
          <a:xfrm>
            <a:off x="272106" y="4662328"/>
            <a:ext cx="246061" cy="1164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endParaRPr sz="700" b="0" i="0" dirty="0">
              <a:solidFill>
                <a:schemeClr val="dk1"/>
              </a:solidFill>
              <a:latin typeface="Calibri"/>
              <a:ea typeface="Calibri"/>
              <a:cs typeface="Calibri"/>
              <a:sym typeface="Calibri"/>
            </a:endParaRPr>
          </a:p>
        </p:txBody>
      </p:sp>
      <p:sp>
        <p:nvSpPr>
          <p:cNvPr id="296" name="Google Shape;296;p43"/>
          <p:cNvSpPr txBox="1"/>
          <p:nvPr/>
        </p:nvSpPr>
        <p:spPr>
          <a:xfrm>
            <a:off x="7795462" y="4105591"/>
            <a:ext cx="981711" cy="15384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000">
                <a:solidFill>
                  <a:schemeClr val="dk1"/>
                </a:solidFill>
                <a:latin typeface="Calibri"/>
                <a:ea typeface="Calibri"/>
                <a:cs typeface="Calibri"/>
                <a:sym typeface="Calibri"/>
              </a:rPr>
              <a:t>Tanner-Smith 2013</a:t>
            </a:r>
            <a:endParaRPr sz="1100"/>
          </a:p>
        </p:txBody>
      </p:sp>
      <p:pic>
        <p:nvPicPr>
          <p:cNvPr id="297" name="Google Shape;297;p43"/>
          <p:cNvPicPr preferRelativeResize="0"/>
          <p:nvPr/>
        </p:nvPicPr>
        <p:blipFill rotWithShape="1">
          <a:blip r:embed="rId3">
            <a:alphaModFix/>
          </a:blip>
          <a:srcRect/>
          <a:stretch/>
        </p:blipFill>
        <p:spPr>
          <a:xfrm>
            <a:off x="1545928" y="1039944"/>
            <a:ext cx="5447264" cy="3852284"/>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4"/>
          <p:cNvSpPr txBox="1">
            <a:spLocks noGrp="1"/>
          </p:cNvSpPr>
          <p:nvPr>
            <p:ph type="title"/>
          </p:nvPr>
        </p:nvSpPr>
        <p:spPr>
          <a:xfrm>
            <a:off x="457201" y="319993"/>
            <a:ext cx="8089901" cy="484748"/>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3000"/>
              <a:buFont typeface="Calibri"/>
              <a:buNone/>
            </a:pPr>
            <a:r>
              <a:rPr lang="en" sz="3000" b="1"/>
              <a:t>TAY Addiction Treatment Availability</a:t>
            </a:r>
            <a:endParaRPr sz="1100"/>
          </a:p>
        </p:txBody>
      </p:sp>
      <p:sp>
        <p:nvSpPr>
          <p:cNvPr id="306" name="Google Shape;306;p44"/>
          <p:cNvSpPr txBox="1">
            <a:spLocks noGrp="1"/>
          </p:cNvSpPr>
          <p:nvPr>
            <p:ph type="body" idx="1"/>
          </p:nvPr>
        </p:nvSpPr>
        <p:spPr>
          <a:xfrm>
            <a:off x="409225" y="1162802"/>
            <a:ext cx="8325600" cy="3578400"/>
          </a:xfrm>
          <a:prstGeom prst="rect">
            <a:avLst/>
          </a:prstGeom>
          <a:noFill/>
          <a:ln>
            <a:noFill/>
          </a:ln>
        </p:spPr>
        <p:txBody>
          <a:bodyPr spcFirstLastPara="1" wrap="square" lIns="68575" tIns="34275" rIns="68575" bIns="34275" anchor="t" anchorCtr="0">
            <a:noAutofit/>
          </a:bodyPr>
          <a:lstStyle/>
          <a:p>
            <a:pPr marL="177800" lvl="0" indent="-152400" algn="l" rtl="0">
              <a:lnSpc>
                <a:spcPct val="100000"/>
              </a:lnSpc>
              <a:spcBef>
                <a:spcPts val="0"/>
              </a:spcBef>
              <a:spcAft>
                <a:spcPts val="0"/>
              </a:spcAft>
              <a:buClr>
                <a:schemeClr val="dk1"/>
              </a:buClr>
              <a:buSzPts val="1800"/>
              <a:buChar char="•"/>
            </a:pPr>
            <a:r>
              <a:rPr lang="en" sz="1800"/>
              <a:t>Between 2003 and 2010, </a:t>
            </a:r>
            <a:r>
              <a:rPr lang="en" sz="1800" b="1"/>
              <a:t>less than 36% </a:t>
            </a:r>
            <a:r>
              <a:rPr lang="en" sz="1800"/>
              <a:t>of addiction treatment programs in the U.S. offered services to adolescents</a:t>
            </a:r>
            <a:endParaRPr sz="1800"/>
          </a:p>
          <a:p>
            <a:pPr marL="177800" lvl="0" indent="-152400" algn="l" rtl="0">
              <a:lnSpc>
                <a:spcPct val="100000"/>
              </a:lnSpc>
              <a:spcBef>
                <a:spcPts val="600"/>
              </a:spcBef>
              <a:spcAft>
                <a:spcPts val="0"/>
              </a:spcAft>
              <a:buClr>
                <a:schemeClr val="dk1"/>
              </a:buClr>
              <a:buSzPts val="1800"/>
              <a:buChar char="•"/>
            </a:pPr>
            <a:r>
              <a:rPr lang="en" sz="1800"/>
              <a:t>The number of programs offering services to adolescents </a:t>
            </a:r>
            <a:r>
              <a:rPr lang="en" sz="1800" b="1"/>
              <a:t>declined</a:t>
            </a:r>
            <a:r>
              <a:rPr lang="en" sz="1800"/>
              <a:t> during that time period (29% of programs in 2010)</a:t>
            </a:r>
            <a:endParaRPr sz="1800"/>
          </a:p>
          <a:p>
            <a:pPr marL="177800" lvl="0" indent="-152400" algn="l" rtl="0">
              <a:lnSpc>
                <a:spcPct val="100000"/>
              </a:lnSpc>
              <a:spcBef>
                <a:spcPts val="600"/>
              </a:spcBef>
              <a:spcAft>
                <a:spcPts val="0"/>
              </a:spcAft>
              <a:buClr>
                <a:schemeClr val="dk1"/>
              </a:buClr>
              <a:buSzPts val="1800"/>
              <a:buChar char="•"/>
            </a:pPr>
            <a:r>
              <a:rPr lang="en" sz="1800"/>
              <a:t>Adult addiction treatment programs often don’t take into account the unique needs of adolescents and young adults </a:t>
            </a:r>
            <a:endParaRPr sz="1800"/>
          </a:p>
          <a:p>
            <a:pPr marL="177800" lvl="0" indent="-152400" algn="l" rtl="0">
              <a:lnSpc>
                <a:spcPct val="100000"/>
              </a:lnSpc>
              <a:spcBef>
                <a:spcPts val="600"/>
              </a:spcBef>
              <a:spcAft>
                <a:spcPts val="0"/>
              </a:spcAft>
              <a:buClr>
                <a:schemeClr val="dk1"/>
              </a:buClr>
              <a:buSzPts val="1800"/>
              <a:buChar char="•"/>
            </a:pPr>
            <a:r>
              <a:rPr lang="en" sz="1800"/>
              <a:t>Services offered at addiction treatment programs are often </a:t>
            </a:r>
            <a:r>
              <a:rPr lang="en" sz="1800" b="1"/>
              <a:t>inconsistent and not necessarily evidence-based</a:t>
            </a:r>
            <a:endParaRPr sz="18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p:txBody>
      </p:sp>
      <p:sp>
        <p:nvSpPr>
          <p:cNvPr id="307" name="Google Shape;307;p44"/>
          <p:cNvSpPr txBox="1"/>
          <p:nvPr/>
        </p:nvSpPr>
        <p:spPr>
          <a:xfrm>
            <a:off x="8097103" y="4837271"/>
            <a:ext cx="899996" cy="1693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100" i="1">
                <a:solidFill>
                  <a:schemeClr val="dk1"/>
                </a:solidFill>
                <a:latin typeface="Calibri"/>
                <a:ea typeface="Calibri"/>
                <a:cs typeface="Calibri"/>
                <a:sym typeface="Calibri"/>
              </a:rPr>
              <a:t>Mericle, 2015</a:t>
            </a:r>
            <a:endParaRPr sz="11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5"/>
          <p:cNvSpPr txBox="1">
            <a:spLocks noGrp="1"/>
          </p:cNvSpPr>
          <p:nvPr>
            <p:ph type="title"/>
          </p:nvPr>
        </p:nvSpPr>
        <p:spPr>
          <a:xfrm>
            <a:off x="457201" y="320469"/>
            <a:ext cx="8089901" cy="484748"/>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3000"/>
              <a:buFont typeface="Calibri"/>
              <a:buNone/>
            </a:pPr>
            <a:r>
              <a:rPr lang="en" sz="3000" b="1"/>
              <a:t>General Treatment Principles for TAY</a:t>
            </a:r>
            <a:endParaRPr sz="1100"/>
          </a:p>
        </p:txBody>
      </p:sp>
      <p:sp>
        <p:nvSpPr>
          <p:cNvPr id="316" name="Google Shape;316;p45"/>
          <p:cNvSpPr txBox="1">
            <a:spLocks noGrp="1"/>
          </p:cNvSpPr>
          <p:nvPr>
            <p:ph type="body" idx="1"/>
          </p:nvPr>
        </p:nvSpPr>
        <p:spPr>
          <a:xfrm>
            <a:off x="409225" y="1143015"/>
            <a:ext cx="8325600" cy="3258900"/>
          </a:xfrm>
          <a:prstGeom prst="rect">
            <a:avLst/>
          </a:prstGeom>
          <a:noFill/>
          <a:ln>
            <a:noFill/>
          </a:ln>
        </p:spPr>
        <p:txBody>
          <a:bodyPr spcFirstLastPara="1" wrap="square" lIns="68575" tIns="34275" rIns="68575" bIns="34275" anchor="t" anchorCtr="0">
            <a:noAutofit/>
          </a:bodyPr>
          <a:lstStyle/>
          <a:p>
            <a:pPr marL="177800" lvl="0" indent="-152400" algn="l" rtl="0">
              <a:lnSpc>
                <a:spcPct val="100000"/>
              </a:lnSpc>
              <a:spcBef>
                <a:spcPts val="0"/>
              </a:spcBef>
              <a:spcAft>
                <a:spcPts val="0"/>
              </a:spcAft>
              <a:buClr>
                <a:schemeClr val="dk1"/>
              </a:buClr>
              <a:buSzPts val="1800"/>
              <a:buChar char="•"/>
            </a:pPr>
            <a:r>
              <a:rPr lang="en" sz="1800"/>
              <a:t>Most youth with SUD will benefit from a combination of medical </a:t>
            </a:r>
            <a:r>
              <a:rPr lang="en" sz="1800" b="1"/>
              <a:t>AND</a:t>
            </a:r>
            <a:r>
              <a:rPr lang="en" sz="1800"/>
              <a:t> psychosocial interventions</a:t>
            </a:r>
            <a:endParaRPr sz="1800"/>
          </a:p>
          <a:p>
            <a:pPr marL="177800" lvl="0" indent="-152400" algn="l" rtl="0">
              <a:lnSpc>
                <a:spcPct val="100000"/>
              </a:lnSpc>
              <a:spcBef>
                <a:spcPts val="600"/>
              </a:spcBef>
              <a:spcAft>
                <a:spcPts val="0"/>
              </a:spcAft>
              <a:buClr>
                <a:schemeClr val="dk1"/>
              </a:buClr>
              <a:buSzPts val="1800"/>
              <a:buChar char="•"/>
            </a:pPr>
            <a:r>
              <a:rPr lang="en" sz="1800"/>
              <a:t>The level of care should be chosen based on an individual patient and family assessment and should </a:t>
            </a:r>
            <a:r>
              <a:rPr lang="en" sz="1800" b="1" u="sng"/>
              <a:t>be the least restrictive possible</a:t>
            </a:r>
            <a:endParaRPr sz="1800"/>
          </a:p>
          <a:p>
            <a:pPr marL="177800" lvl="0" indent="-152400" algn="l" rtl="0">
              <a:lnSpc>
                <a:spcPct val="100000"/>
              </a:lnSpc>
              <a:spcBef>
                <a:spcPts val="600"/>
              </a:spcBef>
              <a:spcAft>
                <a:spcPts val="0"/>
              </a:spcAft>
              <a:buClr>
                <a:schemeClr val="dk1"/>
              </a:buClr>
              <a:buSzPts val="1800"/>
              <a:buChar char="•"/>
            </a:pPr>
            <a:r>
              <a:rPr lang="en" sz="1800"/>
              <a:t>FDA-approved medications for nicotine, alcohol, and opioid use disorders are available for adults. These may be used “off label” for adolescents</a:t>
            </a:r>
            <a:endParaRPr sz="1800"/>
          </a:p>
          <a:p>
            <a:pPr marL="114300" lvl="0" indent="0" algn="l" rtl="0">
              <a:lnSpc>
                <a:spcPct val="100000"/>
              </a:lnSpc>
              <a:spcBef>
                <a:spcPts val="600"/>
              </a:spcBef>
              <a:spcAft>
                <a:spcPts val="0"/>
              </a:spcAft>
              <a:buClr>
                <a:schemeClr val="dk1"/>
              </a:buClr>
              <a:buSzPts val="1600"/>
              <a:buNone/>
            </a:pPr>
            <a:endParaRPr sz="16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6"/>
          <p:cNvSpPr txBox="1">
            <a:spLocks noGrp="1"/>
          </p:cNvSpPr>
          <p:nvPr>
            <p:ph type="title"/>
          </p:nvPr>
        </p:nvSpPr>
        <p:spPr>
          <a:xfrm>
            <a:off x="628650" y="1179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000"/>
              <a:buFont typeface="Calibri"/>
              <a:buNone/>
            </a:pPr>
            <a:r>
              <a:rPr lang="en" sz="3000" b="1"/>
              <a:t>Unique Aspects of TAY Addiction Treatment</a:t>
            </a:r>
            <a:endParaRPr sz="1100"/>
          </a:p>
        </p:txBody>
      </p:sp>
      <p:sp>
        <p:nvSpPr>
          <p:cNvPr id="323" name="Google Shape;323;p46"/>
          <p:cNvSpPr txBox="1">
            <a:spLocks noGrp="1"/>
          </p:cNvSpPr>
          <p:nvPr>
            <p:ph type="body" idx="1"/>
          </p:nvPr>
        </p:nvSpPr>
        <p:spPr>
          <a:xfrm>
            <a:off x="520050" y="925675"/>
            <a:ext cx="8103900" cy="3758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600"/>
              </a:spcBef>
              <a:spcAft>
                <a:spcPts val="0"/>
              </a:spcAft>
              <a:buNone/>
            </a:pPr>
            <a:r>
              <a:rPr lang="en" sz="2000" b="1"/>
              <a:t>Treatment Should be Developmentally Appropriate</a:t>
            </a:r>
            <a:endParaRPr sz="2000" b="1"/>
          </a:p>
          <a:p>
            <a:pPr marL="0" lvl="0" indent="0" algn="l" rtl="0">
              <a:spcBef>
                <a:spcPts val="0"/>
              </a:spcBef>
              <a:spcAft>
                <a:spcPts val="0"/>
              </a:spcAft>
              <a:buNone/>
            </a:pPr>
            <a:endParaRPr sz="1100" b="1"/>
          </a:p>
          <a:p>
            <a:pPr marL="0" lvl="0" indent="0" algn="l" rtl="0">
              <a:spcBef>
                <a:spcPts val="0"/>
              </a:spcBef>
              <a:spcAft>
                <a:spcPts val="0"/>
              </a:spcAft>
              <a:buNone/>
            </a:pPr>
            <a:r>
              <a:rPr lang="en" sz="1300" b="1"/>
              <a:t>Early Adolescence (ages 10-13)</a:t>
            </a:r>
            <a:endParaRPr sz="1300"/>
          </a:p>
          <a:p>
            <a:pPr marL="177800" lvl="0" indent="-120650" algn="l" rtl="0">
              <a:spcBef>
                <a:spcPts val="0"/>
              </a:spcBef>
              <a:spcAft>
                <a:spcPts val="0"/>
              </a:spcAft>
              <a:buSzPts val="1300"/>
              <a:buChar char="•"/>
            </a:pPr>
            <a:r>
              <a:rPr lang="en" sz="1300"/>
              <a:t>Rapid physical changes (puberty)</a:t>
            </a:r>
            <a:endParaRPr sz="1300"/>
          </a:p>
          <a:p>
            <a:pPr marL="177800" lvl="0" indent="-120650" algn="l" rtl="0">
              <a:spcBef>
                <a:spcPts val="0"/>
              </a:spcBef>
              <a:spcAft>
                <a:spcPts val="0"/>
              </a:spcAft>
              <a:buSzPts val="1300"/>
              <a:buChar char="•"/>
            </a:pPr>
            <a:r>
              <a:rPr lang="en" sz="1300"/>
              <a:t>Concrete thinking, preoccupation with self, impulsive behavior</a:t>
            </a:r>
            <a:endParaRPr sz="1300"/>
          </a:p>
          <a:p>
            <a:pPr marL="177800" lvl="0" indent="-120650" algn="l" rtl="0">
              <a:spcBef>
                <a:spcPts val="0"/>
              </a:spcBef>
              <a:spcAft>
                <a:spcPts val="0"/>
              </a:spcAft>
              <a:buSzPts val="1300"/>
              <a:buChar char="•"/>
            </a:pPr>
            <a:r>
              <a:rPr lang="en" sz="1300"/>
              <a:t>Beginning of transition from family group to peer group</a:t>
            </a:r>
            <a:endParaRPr sz="1300"/>
          </a:p>
          <a:p>
            <a:pPr marL="177800" lvl="0" indent="-120650" algn="l" rtl="0">
              <a:spcBef>
                <a:spcPts val="0"/>
              </a:spcBef>
              <a:spcAft>
                <a:spcPts val="0"/>
              </a:spcAft>
              <a:buSzPts val="1300"/>
              <a:buChar char="•"/>
            </a:pPr>
            <a:r>
              <a:rPr lang="en" sz="1300"/>
              <a:t>Beginning of identity development (testing authority, developing own value system)</a:t>
            </a:r>
            <a:endParaRPr sz="1300"/>
          </a:p>
          <a:p>
            <a:pPr marL="0" lvl="0" indent="0" algn="l" rtl="0">
              <a:spcBef>
                <a:spcPts val="0"/>
              </a:spcBef>
              <a:spcAft>
                <a:spcPts val="0"/>
              </a:spcAft>
              <a:buNone/>
            </a:pPr>
            <a:endParaRPr sz="1300" b="1"/>
          </a:p>
          <a:p>
            <a:pPr marL="0" lvl="0" indent="0" algn="l" rtl="0">
              <a:spcBef>
                <a:spcPts val="0"/>
              </a:spcBef>
              <a:spcAft>
                <a:spcPts val="0"/>
              </a:spcAft>
              <a:buNone/>
            </a:pPr>
            <a:r>
              <a:rPr lang="en" sz="1300" b="1"/>
              <a:t>Middle Adolescence (ages 14-16)</a:t>
            </a:r>
            <a:endParaRPr sz="1300"/>
          </a:p>
          <a:p>
            <a:pPr marL="177800" lvl="0" indent="-120650" algn="l" rtl="0">
              <a:spcBef>
                <a:spcPts val="0"/>
              </a:spcBef>
              <a:spcAft>
                <a:spcPts val="0"/>
              </a:spcAft>
              <a:buSzPts val="1300"/>
              <a:buChar char="•"/>
            </a:pPr>
            <a:r>
              <a:rPr lang="en" sz="1300"/>
              <a:t>Development of abstract thinking and future planning</a:t>
            </a:r>
            <a:endParaRPr sz="1300"/>
          </a:p>
          <a:p>
            <a:pPr marL="177800" lvl="0" indent="-120650" algn="l" rtl="0">
              <a:spcBef>
                <a:spcPts val="0"/>
              </a:spcBef>
              <a:spcAft>
                <a:spcPts val="0"/>
              </a:spcAft>
              <a:buSzPts val="1300"/>
              <a:buChar char="•"/>
            </a:pPr>
            <a:r>
              <a:rPr lang="en" sz="1300"/>
              <a:t>Further separation from family and engagement with peer group “subculture”</a:t>
            </a:r>
            <a:endParaRPr sz="1300"/>
          </a:p>
          <a:p>
            <a:pPr marL="177800" lvl="0" indent="-120650" algn="l" rtl="0">
              <a:spcBef>
                <a:spcPts val="0"/>
              </a:spcBef>
              <a:spcAft>
                <a:spcPts val="0"/>
              </a:spcAft>
              <a:buSzPts val="1300"/>
              <a:buChar char="•"/>
            </a:pPr>
            <a:r>
              <a:rPr lang="en" sz="1300"/>
              <a:t>Increased ability to empathize with others</a:t>
            </a:r>
            <a:endParaRPr sz="1300"/>
          </a:p>
          <a:p>
            <a:pPr marL="177800" lvl="0" indent="-120650" algn="l" rtl="0">
              <a:spcBef>
                <a:spcPts val="0"/>
              </a:spcBef>
              <a:spcAft>
                <a:spcPts val="0"/>
              </a:spcAft>
              <a:buSzPts val="1300"/>
              <a:buChar char="•"/>
            </a:pPr>
            <a:r>
              <a:rPr lang="en" sz="1300"/>
              <a:t>Increased sensitivity to peer social stimuli (increased risk-taking behavior)</a:t>
            </a:r>
            <a:endParaRPr sz="1300"/>
          </a:p>
          <a:p>
            <a:pPr marL="0" lvl="0" indent="0" algn="l" rtl="0">
              <a:spcBef>
                <a:spcPts val="0"/>
              </a:spcBef>
              <a:spcAft>
                <a:spcPts val="0"/>
              </a:spcAft>
              <a:buNone/>
            </a:pPr>
            <a:endParaRPr sz="1300" b="1"/>
          </a:p>
          <a:p>
            <a:pPr marL="0" lvl="0" indent="0" algn="l" rtl="0">
              <a:spcBef>
                <a:spcPts val="0"/>
              </a:spcBef>
              <a:spcAft>
                <a:spcPts val="0"/>
              </a:spcAft>
              <a:buNone/>
            </a:pPr>
            <a:r>
              <a:rPr lang="en" sz="1300" b="1"/>
              <a:t>Late Adolescence (Ages 17-21)</a:t>
            </a:r>
            <a:endParaRPr sz="1300"/>
          </a:p>
          <a:p>
            <a:pPr marL="177800" lvl="0" indent="-120650" algn="l" rtl="0">
              <a:spcBef>
                <a:spcPts val="0"/>
              </a:spcBef>
              <a:spcAft>
                <a:spcPts val="0"/>
              </a:spcAft>
              <a:buSzPts val="1300"/>
              <a:buChar char="•"/>
            </a:pPr>
            <a:r>
              <a:rPr lang="en" sz="1300"/>
              <a:t>Further development of abstract thinking and future planning (less focus on self-centered concepts, better able to weigh pros/cons)</a:t>
            </a:r>
            <a:endParaRPr sz="1300"/>
          </a:p>
          <a:p>
            <a:pPr marL="177800" lvl="0" indent="-120650" algn="l" rtl="0">
              <a:spcBef>
                <a:spcPts val="0"/>
              </a:spcBef>
              <a:spcAft>
                <a:spcPts val="0"/>
              </a:spcAft>
              <a:buSzPts val="1300"/>
              <a:buChar char="•"/>
            </a:pPr>
            <a:r>
              <a:rPr lang="en" sz="1300"/>
              <a:t>Development of personal identity</a:t>
            </a:r>
            <a:endParaRPr sz="1300"/>
          </a:p>
          <a:p>
            <a:pPr marL="177800" lvl="0" indent="-120650" algn="l" rtl="0">
              <a:spcBef>
                <a:spcPts val="0"/>
              </a:spcBef>
              <a:spcAft>
                <a:spcPts val="0"/>
              </a:spcAft>
              <a:buSzPts val="1300"/>
              <a:buChar char="•"/>
            </a:pPr>
            <a:r>
              <a:rPr lang="en" sz="1300"/>
              <a:t>Better ability to delay gratification</a:t>
            </a:r>
            <a:endParaRPr sz="1300"/>
          </a:p>
          <a:p>
            <a:pPr marL="177800" lvl="0" indent="-120650" algn="l" rtl="0">
              <a:spcBef>
                <a:spcPts val="0"/>
              </a:spcBef>
              <a:spcAft>
                <a:spcPts val="0"/>
              </a:spcAft>
              <a:buSzPts val="1300"/>
              <a:buChar char="•"/>
            </a:pPr>
            <a:r>
              <a:rPr lang="en" sz="1300"/>
              <a:t>Peer group values may become less influential</a:t>
            </a:r>
            <a:endParaRPr sz="1300"/>
          </a:p>
          <a:p>
            <a:pPr marL="0" lvl="0" indent="0" algn="l" rtl="0">
              <a:spcBef>
                <a:spcPts val="100"/>
              </a:spcBef>
              <a:spcAft>
                <a:spcPts val="0"/>
              </a:spcAft>
              <a:buNone/>
            </a:pPr>
            <a:endParaRPr sz="1200"/>
          </a:p>
          <a:p>
            <a:pPr marL="0" lvl="0" indent="0" algn="l" rtl="0">
              <a:spcBef>
                <a:spcPts val="0"/>
              </a:spcBef>
              <a:spcAft>
                <a:spcPts val="0"/>
              </a:spcAft>
              <a:buNone/>
            </a:pPr>
            <a:endParaRPr sz="1100"/>
          </a:p>
          <a:p>
            <a:pPr marL="0" lvl="0" indent="0" algn="l" rtl="0">
              <a:spcBef>
                <a:spcPts val="100"/>
              </a:spcBef>
              <a:spcAft>
                <a:spcPts val="0"/>
              </a:spcAft>
              <a:buNone/>
            </a:pPr>
            <a:endParaRPr sz="1200"/>
          </a:p>
          <a:p>
            <a:pPr marL="0" lvl="0" indent="0" algn="l" rtl="0">
              <a:spcBef>
                <a:spcPts val="0"/>
              </a:spcBef>
              <a:spcAft>
                <a:spcPts val="0"/>
              </a:spcAft>
              <a:buNone/>
            </a:pPr>
            <a:endParaRPr sz="1100"/>
          </a:p>
          <a:p>
            <a:pPr marL="0" lvl="0" indent="0" algn="l" rtl="0">
              <a:lnSpc>
                <a:spcPct val="90000"/>
              </a:lnSpc>
              <a:spcBef>
                <a:spcPts val="600"/>
              </a:spcBef>
              <a:spcAft>
                <a:spcPts val="0"/>
              </a:spcAft>
              <a:buNone/>
            </a:pPr>
            <a:endParaRPr sz="1900" b="1"/>
          </a:p>
          <a:p>
            <a:pPr marL="0" lvl="0" indent="0" algn="l" rtl="0">
              <a:lnSpc>
                <a:spcPct val="90000"/>
              </a:lnSpc>
              <a:spcBef>
                <a:spcPts val="600"/>
              </a:spcBef>
              <a:spcAft>
                <a:spcPts val="0"/>
              </a:spcAft>
              <a:buNone/>
            </a:pPr>
            <a:endParaRPr sz="1900"/>
          </a:p>
        </p:txBody>
      </p:sp>
      <p:sp>
        <p:nvSpPr>
          <p:cNvPr id="324" name="Google Shape;324;p46"/>
          <p:cNvSpPr txBox="1"/>
          <p:nvPr/>
        </p:nvSpPr>
        <p:spPr>
          <a:xfrm>
            <a:off x="1600200" y="4684069"/>
            <a:ext cx="5943600" cy="230700"/>
          </a:xfrm>
          <a:prstGeom prst="rect">
            <a:avLst/>
          </a:prstGeom>
          <a:noFill/>
          <a:ln>
            <a:noFill/>
          </a:ln>
        </p:spPr>
        <p:txBody>
          <a:bodyPr spcFirstLastPara="1" wrap="square" lIns="68575" tIns="34275" rIns="68575" bIns="34275" anchor="b" anchorCtr="0">
            <a:noAutofit/>
          </a:bodyPr>
          <a:lstStyle/>
          <a:p>
            <a:pPr marL="0" marR="0" lvl="0" indent="0" algn="r" rtl="0">
              <a:spcBef>
                <a:spcPts val="0"/>
              </a:spcBef>
              <a:spcAft>
                <a:spcPts val="0"/>
              </a:spcAft>
              <a:buNone/>
            </a:pPr>
            <a:r>
              <a:rPr lang="en" sz="1100">
                <a:solidFill>
                  <a:schemeClr val="dk1"/>
                </a:solidFill>
                <a:latin typeface="Calibri"/>
                <a:ea typeface="Calibri"/>
                <a:cs typeface="Calibri"/>
                <a:sym typeface="Calibri"/>
              </a:rPr>
              <a:t>.</a:t>
            </a:r>
            <a:endParaRPr sz="1100"/>
          </a:p>
        </p:txBody>
      </p:sp>
      <p:sp>
        <p:nvSpPr>
          <p:cNvPr id="325" name="Google Shape;325;p46"/>
          <p:cNvSpPr/>
          <p:nvPr/>
        </p:nvSpPr>
        <p:spPr>
          <a:xfrm>
            <a:off x="7612000" y="4773700"/>
            <a:ext cx="1189800" cy="238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i="1">
                <a:solidFill>
                  <a:schemeClr val="dk1"/>
                </a:solidFill>
                <a:latin typeface="Calibri"/>
                <a:ea typeface="Calibri"/>
                <a:cs typeface="Calibri"/>
                <a:sym typeface="Calibri"/>
              </a:rPr>
              <a:t>Neinstein 2016  </a:t>
            </a:r>
            <a:endParaRPr sz="110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000"/>
              <a:buFont typeface="Calibri"/>
              <a:buNone/>
            </a:pPr>
            <a:r>
              <a:rPr lang="en" sz="3000" b="1"/>
              <a:t>Unique Aspects of TAY Addiction Treatment</a:t>
            </a:r>
            <a:endParaRPr sz="1100"/>
          </a:p>
        </p:txBody>
      </p:sp>
      <p:sp>
        <p:nvSpPr>
          <p:cNvPr id="332" name="Google Shape;332;p47"/>
          <p:cNvSpPr txBox="1">
            <a:spLocks noGrp="1"/>
          </p:cNvSpPr>
          <p:nvPr>
            <p:ph type="body" idx="1"/>
          </p:nvPr>
        </p:nvSpPr>
        <p:spPr>
          <a:xfrm>
            <a:off x="540914" y="1159100"/>
            <a:ext cx="8103900" cy="3527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600"/>
              </a:spcBef>
              <a:spcAft>
                <a:spcPts val="0"/>
              </a:spcAft>
              <a:buNone/>
            </a:pPr>
            <a:r>
              <a:rPr lang="en" sz="2000" b="1"/>
              <a:t>Low Internal Motivation for Treatment</a:t>
            </a:r>
            <a:endParaRPr sz="2000" b="1"/>
          </a:p>
          <a:p>
            <a:pPr marL="457200" lvl="0" indent="-342900" algn="l" rtl="0">
              <a:lnSpc>
                <a:spcPct val="90000"/>
              </a:lnSpc>
              <a:spcBef>
                <a:spcPts val="600"/>
              </a:spcBef>
              <a:spcAft>
                <a:spcPts val="0"/>
              </a:spcAft>
              <a:buSzPts val="1800"/>
              <a:buChar char="•"/>
            </a:pPr>
            <a:r>
              <a:rPr lang="en" sz="1800"/>
              <a:t>Less likely to recognize substance use as problematic</a:t>
            </a:r>
            <a:endParaRPr sz="1800"/>
          </a:p>
          <a:p>
            <a:pPr marL="457200" lvl="0" indent="-342900" algn="l" rtl="0">
              <a:lnSpc>
                <a:spcPct val="90000"/>
              </a:lnSpc>
              <a:spcBef>
                <a:spcPts val="0"/>
              </a:spcBef>
              <a:spcAft>
                <a:spcPts val="0"/>
              </a:spcAft>
              <a:buSzPts val="1800"/>
              <a:buChar char="•"/>
            </a:pPr>
            <a:r>
              <a:rPr lang="en" sz="1800"/>
              <a:t>Not ready to stop using substance(s)</a:t>
            </a:r>
            <a:endParaRPr sz="1800"/>
          </a:p>
          <a:p>
            <a:pPr marL="457200" lvl="0" indent="-342900" algn="l" rtl="0">
              <a:lnSpc>
                <a:spcPct val="90000"/>
              </a:lnSpc>
              <a:spcBef>
                <a:spcPts val="0"/>
              </a:spcBef>
              <a:spcAft>
                <a:spcPts val="0"/>
              </a:spcAft>
              <a:buSzPts val="1800"/>
              <a:buChar char="•"/>
            </a:pPr>
            <a:r>
              <a:rPr lang="en" sz="1800"/>
              <a:t>More likely to see the positive aspects of substance use vs. negative</a:t>
            </a:r>
            <a:endParaRPr sz="1800"/>
          </a:p>
          <a:p>
            <a:pPr marL="0" lvl="0" indent="0" algn="l" rtl="0">
              <a:lnSpc>
                <a:spcPct val="90000"/>
              </a:lnSpc>
              <a:spcBef>
                <a:spcPts val="600"/>
              </a:spcBef>
              <a:spcAft>
                <a:spcPts val="0"/>
              </a:spcAft>
              <a:buNone/>
            </a:pPr>
            <a:endParaRPr sz="1900" b="1"/>
          </a:p>
          <a:p>
            <a:pPr marL="0" lvl="0" indent="0" algn="l" rtl="0">
              <a:lnSpc>
                <a:spcPct val="90000"/>
              </a:lnSpc>
              <a:spcBef>
                <a:spcPts val="600"/>
              </a:spcBef>
              <a:spcAft>
                <a:spcPts val="0"/>
              </a:spcAft>
              <a:buNone/>
            </a:pPr>
            <a:r>
              <a:rPr lang="en" sz="1900" b="1"/>
              <a:t>Low Rates of Treatment Retention</a:t>
            </a:r>
            <a:endParaRPr sz="1900" b="1"/>
          </a:p>
          <a:p>
            <a:pPr marL="457200" lvl="0" indent="-342900" algn="l" rtl="0">
              <a:lnSpc>
                <a:spcPct val="90000"/>
              </a:lnSpc>
              <a:spcBef>
                <a:spcPts val="600"/>
              </a:spcBef>
              <a:spcAft>
                <a:spcPts val="0"/>
              </a:spcAft>
              <a:buSzPts val="1800"/>
              <a:buChar char="•"/>
            </a:pPr>
            <a:r>
              <a:rPr lang="en" sz="1800"/>
              <a:t>Rates of treatment retention may vary by race/ethnicity</a:t>
            </a:r>
            <a:endParaRPr sz="1800"/>
          </a:p>
          <a:p>
            <a:pPr marL="457200" lvl="0" indent="-342900" algn="l" rtl="0">
              <a:lnSpc>
                <a:spcPct val="90000"/>
              </a:lnSpc>
              <a:spcBef>
                <a:spcPts val="0"/>
              </a:spcBef>
              <a:spcAft>
                <a:spcPts val="0"/>
              </a:spcAft>
              <a:buSzPts val="1800"/>
              <a:buChar char="•"/>
            </a:pPr>
            <a:r>
              <a:rPr lang="en" sz="1800"/>
              <a:t>Adolescents with trauma history may discontinue treatment sooner</a:t>
            </a:r>
            <a:endParaRPr sz="1800"/>
          </a:p>
          <a:p>
            <a:pPr marL="457200" lvl="0" indent="-342900" algn="l" rtl="0">
              <a:lnSpc>
                <a:spcPct val="90000"/>
              </a:lnSpc>
              <a:spcBef>
                <a:spcPts val="0"/>
              </a:spcBef>
              <a:spcAft>
                <a:spcPts val="0"/>
              </a:spcAft>
              <a:buSzPts val="1800"/>
              <a:buChar char="•"/>
            </a:pPr>
            <a:r>
              <a:rPr lang="en" sz="1800"/>
              <a:t>Retention may be affected by type of substances used</a:t>
            </a:r>
            <a:endParaRPr sz="1800"/>
          </a:p>
          <a:p>
            <a:pPr marL="457200" lvl="0" indent="-342900" algn="l" rtl="0">
              <a:lnSpc>
                <a:spcPct val="90000"/>
              </a:lnSpc>
              <a:spcBef>
                <a:spcPts val="0"/>
              </a:spcBef>
              <a:spcAft>
                <a:spcPts val="0"/>
              </a:spcAft>
              <a:buSzPts val="1800"/>
              <a:buChar char="•"/>
            </a:pPr>
            <a:r>
              <a:rPr lang="en" sz="1800"/>
              <a:t>Treatment retention is improved with pharmacologic treatment of OUD</a:t>
            </a:r>
            <a:endParaRPr sz="1800"/>
          </a:p>
          <a:p>
            <a:pPr marL="0" lvl="0" indent="0" algn="l" rtl="0">
              <a:lnSpc>
                <a:spcPct val="90000"/>
              </a:lnSpc>
              <a:spcBef>
                <a:spcPts val="600"/>
              </a:spcBef>
              <a:spcAft>
                <a:spcPts val="0"/>
              </a:spcAft>
              <a:buNone/>
            </a:pPr>
            <a:endParaRPr sz="1900"/>
          </a:p>
        </p:txBody>
      </p:sp>
      <p:sp>
        <p:nvSpPr>
          <p:cNvPr id="333" name="Google Shape;333;p47"/>
          <p:cNvSpPr txBox="1"/>
          <p:nvPr/>
        </p:nvSpPr>
        <p:spPr>
          <a:xfrm>
            <a:off x="1600200" y="4684069"/>
            <a:ext cx="5943600" cy="230700"/>
          </a:xfrm>
          <a:prstGeom prst="rect">
            <a:avLst/>
          </a:prstGeom>
          <a:noFill/>
          <a:ln>
            <a:noFill/>
          </a:ln>
        </p:spPr>
        <p:txBody>
          <a:bodyPr spcFirstLastPara="1" wrap="square" lIns="68575" tIns="34275" rIns="68575" bIns="34275" anchor="b" anchorCtr="0">
            <a:noAutofit/>
          </a:bodyPr>
          <a:lstStyle/>
          <a:p>
            <a:pPr marL="0" marR="0" lvl="0" indent="0" algn="r" rtl="0">
              <a:spcBef>
                <a:spcPts val="0"/>
              </a:spcBef>
              <a:spcAft>
                <a:spcPts val="0"/>
              </a:spcAft>
              <a:buNone/>
            </a:pPr>
            <a:r>
              <a:rPr lang="en" sz="1100">
                <a:solidFill>
                  <a:schemeClr val="dk1"/>
                </a:solidFill>
                <a:latin typeface="Calibri"/>
                <a:ea typeface="Calibri"/>
                <a:cs typeface="Calibri"/>
                <a:sym typeface="Calibri"/>
              </a:rPr>
              <a:t>.</a:t>
            </a:r>
            <a:endParaRPr sz="1100"/>
          </a:p>
        </p:txBody>
      </p:sp>
      <p:sp>
        <p:nvSpPr>
          <p:cNvPr id="334" name="Google Shape;334;p47"/>
          <p:cNvSpPr/>
          <p:nvPr/>
        </p:nvSpPr>
        <p:spPr>
          <a:xfrm>
            <a:off x="3639750" y="4905000"/>
            <a:ext cx="5436600" cy="238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i="1">
                <a:solidFill>
                  <a:schemeClr val="dk1"/>
                </a:solidFill>
                <a:latin typeface="Calibri"/>
                <a:ea typeface="Calibri"/>
                <a:cs typeface="Calibri"/>
                <a:sym typeface="Calibri"/>
              </a:rPr>
              <a:t>Becan 2015; Titus 2006, Wu 2011; Campbell 2006; Jaycox 2004; Battjes 2004; Hadland 2018  </a:t>
            </a:r>
            <a:endParaRPr sz="110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000"/>
              <a:buFont typeface="Calibri"/>
              <a:buNone/>
            </a:pPr>
            <a:r>
              <a:rPr lang="en" sz="3000" b="1"/>
              <a:t>Unique Aspects of TAY Addiction Treatment</a:t>
            </a:r>
            <a:endParaRPr sz="1100"/>
          </a:p>
        </p:txBody>
      </p:sp>
      <p:sp>
        <p:nvSpPr>
          <p:cNvPr id="341" name="Google Shape;341;p48"/>
          <p:cNvSpPr txBox="1">
            <a:spLocks noGrp="1"/>
          </p:cNvSpPr>
          <p:nvPr>
            <p:ph type="body" idx="1"/>
          </p:nvPr>
        </p:nvSpPr>
        <p:spPr>
          <a:xfrm>
            <a:off x="861814" y="1268025"/>
            <a:ext cx="8103900" cy="3527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 sz="2000" b="1"/>
              <a:t>Family Engagement is Key</a:t>
            </a:r>
            <a:endParaRPr sz="2000"/>
          </a:p>
          <a:p>
            <a:pPr marL="177800" lvl="0" indent="-152400" algn="l" rtl="0">
              <a:lnSpc>
                <a:spcPct val="90000"/>
              </a:lnSpc>
              <a:spcBef>
                <a:spcPts val="600"/>
              </a:spcBef>
              <a:spcAft>
                <a:spcPts val="0"/>
              </a:spcAft>
              <a:buClr>
                <a:schemeClr val="dk1"/>
              </a:buClr>
              <a:buSzPts val="1800"/>
              <a:buChar char="•"/>
            </a:pPr>
            <a:r>
              <a:rPr lang="en" sz="1800"/>
              <a:t>Reduction of parent-child conflict </a:t>
            </a:r>
            <a:endParaRPr sz="1800"/>
          </a:p>
          <a:p>
            <a:pPr marL="177800" lvl="0" indent="-152400" algn="l" rtl="0">
              <a:lnSpc>
                <a:spcPct val="90000"/>
              </a:lnSpc>
              <a:spcBef>
                <a:spcPts val="600"/>
              </a:spcBef>
              <a:spcAft>
                <a:spcPts val="0"/>
              </a:spcAft>
              <a:buClr>
                <a:schemeClr val="dk1"/>
              </a:buClr>
              <a:buSzPts val="1800"/>
              <a:buChar char="•"/>
            </a:pPr>
            <a:r>
              <a:rPr lang="en" sz="1800"/>
              <a:t>Improved caregiver mental health </a:t>
            </a:r>
            <a:endParaRPr sz="1800"/>
          </a:p>
          <a:p>
            <a:pPr marL="177800" lvl="0" indent="-152400" algn="l" rtl="0">
              <a:lnSpc>
                <a:spcPct val="90000"/>
              </a:lnSpc>
              <a:spcBef>
                <a:spcPts val="600"/>
              </a:spcBef>
              <a:spcAft>
                <a:spcPts val="0"/>
              </a:spcAft>
              <a:buClr>
                <a:schemeClr val="dk1"/>
              </a:buClr>
              <a:buSzPts val="1800"/>
              <a:buChar char="•"/>
            </a:pPr>
            <a:r>
              <a:rPr lang="en" sz="1800"/>
              <a:t>Improved rates of treatment adherence and completion </a:t>
            </a:r>
            <a:endParaRPr sz="1800"/>
          </a:p>
          <a:p>
            <a:pPr marL="177800" lvl="0" indent="-152400" algn="l" rtl="0">
              <a:lnSpc>
                <a:spcPct val="90000"/>
              </a:lnSpc>
              <a:spcBef>
                <a:spcPts val="600"/>
              </a:spcBef>
              <a:spcAft>
                <a:spcPts val="0"/>
              </a:spcAft>
              <a:buClr>
                <a:schemeClr val="dk1"/>
              </a:buClr>
              <a:buSzPts val="1800"/>
              <a:buChar char="•"/>
            </a:pPr>
            <a:r>
              <a:rPr lang="en" sz="1800"/>
              <a:t>Longer duration of abstinence from substance use </a:t>
            </a:r>
            <a:endParaRPr sz="1800"/>
          </a:p>
          <a:p>
            <a:pPr marL="177800" lvl="0" indent="-152400" algn="l" rtl="0">
              <a:lnSpc>
                <a:spcPct val="90000"/>
              </a:lnSpc>
              <a:spcBef>
                <a:spcPts val="600"/>
              </a:spcBef>
              <a:spcAft>
                <a:spcPts val="0"/>
              </a:spcAft>
              <a:buClr>
                <a:schemeClr val="dk1"/>
              </a:buClr>
              <a:buSzPts val="1800"/>
              <a:buChar char="•"/>
            </a:pPr>
            <a:r>
              <a:rPr lang="en" sz="1800"/>
              <a:t>Fewer relapses </a:t>
            </a:r>
            <a:endParaRPr sz="1800"/>
          </a:p>
        </p:txBody>
      </p:sp>
      <p:sp>
        <p:nvSpPr>
          <p:cNvPr id="342" name="Google Shape;342;p48"/>
          <p:cNvSpPr txBox="1"/>
          <p:nvPr/>
        </p:nvSpPr>
        <p:spPr>
          <a:xfrm>
            <a:off x="1600200" y="4684069"/>
            <a:ext cx="5943600" cy="230833"/>
          </a:xfrm>
          <a:prstGeom prst="rect">
            <a:avLst/>
          </a:prstGeom>
          <a:noFill/>
          <a:ln>
            <a:noFill/>
          </a:ln>
        </p:spPr>
        <p:txBody>
          <a:bodyPr spcFirstLastPara="1" wrap="square" lIns="68575" tIns="34275" rIns="68575" bIns="34275" anchor="b" anchorCtr="0">
            <a:noAutofit/>
          </a:bodyPr>
          <a:lstStyle/>
          <a:p>
            <a:pPr marL="0" marR="0" lvl="0" indent="0" algn="r" rtl="0">
              <a:spcBef>
                <a:spcPts val="0"/>
              </a:spcBef>
              <a:spcAft>
                <a:spcPts val="0"/>
              </a:spcAft>
              <a:buNone/>
            </a:pPr>
            <a:r>
              <a:rPr lang="en" sz="1100">
                <a:solidFill>
                  <a:schemeClr val="dk1"/>
                </a:solidFill>
                <a:latin typeface="Calibri"/>
                <a:ea typeface="Calibri"/>
                <a:cs typeface="Calibri"/>
                <a:sym typeface="Calibri"/>
              </a:rPr>
              <a:t>.</a:t>
            </a:r>
            <a:endParaRPr sz="1100"/>
          </a:p>
        </p:txBody>
      </p:sp>
      <p:pic>
        <p:nvPicPr>
          <p:cNvPr id="343" name="Google Shape;343;p48" descr="teenagers_iStock_000041497574Large_600x315.jpg"/>
          <p:cNvPicPr preferRelativeResize="0"/>
          <p:nvPr/>
        </p:nvPicPr>
        <p:blipFill rotWithShape="1">
          <a:blip r:embed="rId3">
            <a:alphaModFix/>
          </a:blip>
          <a:srcRect/>
          <a:stretch/>
        </p:blipFill>
        <p:spPr>
          <a:xfrm>
            <a:off x="3321835" y="3411291"/>
            <a:ext cx="2686050" cy="1410176"/>
          </a:xfrm>
          <a:prstGeom prst="rect">
            <a:avLst/>
          </a:prstGeom>
          <a:noFill/>
          <a:ln>
            <a:noFill/>
          </a:ln>
        </p:spPr>
      </p:pic>
      <p:sp>
        <p:nvSpPr>
          <p:cNvPr id="344" name="Google Shape;344;p48"/>
          <p:cNvSpPr/>
          <p:nvPr/>
        </p:nvSpPr>
        <p:spPr>
          <a:xfrm>
            <a:off x="4406806" y="4881890"/>
            <a:ext cx="4200765" cy="23857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i="1">
                <a:solidFill>
                  <a:schemeClr val="dk1"/>
                </a:solidFill>
                <a:latin typeface="Calibri"/>
                <a:ea typeface="Calibri"/>
                <a:cs typeface="Calibri"/>
                <a:sym typeface="Calibri"/>
              </a:rPr>
              <a:t>Kumpfer 2003; Liddle 2004; Steinglass 2009; Copello 2005; Smith 2004  </a:t>
            </a:r>
            <a:endParaRPr sz="110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9"/>
          <p:cNvSpPr txBox="1">
            <a:spLocks noGrp="1"/>
          </p:cNvSpPr>
          <p:nvPr>
            <p:ph type="body" idx="1"/>
          </p:nvPr>
        </p:nvSpPr>
        <p:spPr>
          <a:xfrm>
            <a:off x="540914" y="1159100"/>
            <a:ext cx="8104031" cy="3527201"/>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4100"/>
              <a:buNone/>
            </a:pPr>
            <a:endParaRPr sz="4100" b="1"/>
          </a:p>
          <a:p>
            <a:pPr marL="0" lvl="0" indent="0" algn="ctr" rtl="0">
              <a:lnSpc>
                <a:spcPct val="90000"/>
              </a:lnSpc>
              <a:spcBef>
                <a:spcPts val="600"/>
              </a:spcBef>
              <a:spcAft>
                <a:spcPts val="0"/>
              </a:spcAft>
              <a:buClr>
                <a:schemeClr val="dk1"/>
              </a:buClr>
              <a:buSzPts val="4100"/>
              <a:buNone/>
            </a:pPr>
            <a:r>
              <a:rPr lang="en" sz="4100" b="1"/>
              <a:t>The Spectrum of Addiction Treatment</a:t>
            </a:r>
            <a:endParaRPr sz="1100"/>
          </a:p>
        </p:txBody>
      </p:sp>
      <p:sp>
        <p:nvSpPr>
          <p:cNvPr id="351" name="Google Shape;351;p49"/>
          <p:cNvSpPr txBox="1"/>
          <p:nvPr/>
        </p:nvSpPr>
        <p:spPr>
          <a:xfrm>
            <a:off x="1600200" y="4684069"/>
            <a:ext cx="5943600" cy="230833"/>
          </a:xfrm>
          <a:prstGeom prst="rect">
            <a:avLst/>
          </a:prstGeom>
          <a:noFill/>
          <a:ln>
            <a:noFill/>
          </a:ln>
        </p:spPr>
        <p:txBody>
          <a:bodyPr spcFirstLastPara="1" wrap="square" lIns="68575" tIns="34275" rIns="68575" bIns="34275" anchor="b" anchorCtr="0">
            <a:noAutofit/>
          </a:bodyPr>
          <a:lstStyle/>
          <a:p>
            <a:pPr marL="0" marR="0" lvl="0" indent="0" algn="r" rtl="0">
              <a:spcBef>
                <a:spcPts val="0"/>
              </a:spcBef>
              <a:spcAft>
                <a:spcPts val="0"/>
              </a:spcAft>
              <a:buNone/>
            </a:pPr>
            <a:r>
              <a:rPr lang="en" sz="1100">
                <a:solidFill>
                  <a:schemeClr val="dk1"/>
                </a:solidFill>
                <a:latin typeface="Calibri"/>
                <a:ea typeface="Calibri"/>
                <a:cs typeface="Calibri"/>
                <a:sym typeface="Calibri"/>
              </a:rPr>
              <a:t>.</a:t>
            </a:r>
            <a:endParaRPr sz="110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1249" y="146471"/>
            <a:ext cx="2464678" cy="4538382"/>
          </a:xfrm>
          <a:prstGeom prst="rect">
            <a:avLst/>
          </a:prstGeom>
          <a:blipFill>
            <a:blip r:embed="rId3" cstate="print"/>
            <a:stretch>
              <a:fillRect/>
            </a:stretch>
          </a:blipFill>
        </p:spPr>
        <p:txBody>
          <a:bodyPr wrap="square" lIns="0" tIns="0" rIns="0" bIns="0" rtlCol="0"/>
          <a:lstStyle/>
          <a:p>
            <a:pPr defTabSz="605150">
              <a:buClrTx/>
            </a:pPr>
            <a:endParaRPr sz="1191" kern="1200" dirty="0">
              <a:solidFill>
                <a:prstClr val="black"/>
              </a:solidFill>
              <a:latin typeface="Calibri"/>
              <a:ea typeface="+mn-ea"/>
              <a:cs typeface="+mn-cs"/>
            </a:endParaRPr>
          </a:p>
        </p:txBody>
      </p:sp>
      <p:sp>
        <p:nvSpPr>
          <p:cNvPr id="3" name="object 3"/>
          <p:cNvSpPr txBox="1"/>
          <p:nvPr/>
        </p:nvSpPr>
        <p:spPr>
          <a:xfrm>
            <a:off x="281249" y="992930"/>
            <a:ext cx="1888051" cy="769441"/>
          </a:xfrm>
          <a:prstGeom prst="rect">
            <a:avLst/>
          </a:prstGeom>
        </p:spPr>
        <p:txBody>
          <a:bodyPr vert="horz" wrap="square" lIns="0" tIns="0" rIns="0" bIns="0" rtlCol="0">
            <a:spAutoFit/>
          </a:bodyPr>
          <a:lstStyle/>
          <a:p>
            <a:pPr marL="8405" marR="3362" defTabSz="605150">
              <a:lnSpc>
                <a:spcPts val="3005"/>
              </a:lnSpc>
              <a:buClrTx/>
            </a:pPr>
            <a:r>
              <a:rPr sz="2780" kern="1200" spc="-13" dirty="0">
                <a:solidFill>
                  <a:prstClr val="black">
                    <a:lumMod val="65000"/>
                    <a:lumOff val="35000"/>
                  </a:prstClr>
                </a:solidFill>
                <a:latin typeface="Calibri Light"/>
                <a:ea typeface="+mn-ea"/>
                <a:cs typeface="Calibri Light"/>
              </a:rPr>
              <a:t>Produced </a:t>
            </a:r>
            <a:r>
              <a:rPr sz="2780" kern="1200" dirty="0">
                <a:solidFill>
                  <a:prstClr val="black">
                    <a:lumMod val="65000"/>
                    <a:lumOff val="35000"/>
                  </a:prstClr>
                </a:solidFill>
                <a:latin typeface="Calibri Light"/>
                <a:ea typeface="+mn-ea"/>
                <a:cs typeface="Calibri Light"/>
              </a:rPr>
              <a:t>in  </a:t>
            </a:r>
            <a:r>
              <a:rPr sz="2780" kern="1200" spc="-63" dirty="0">
                <a:solidFill>
                  <a:prstClr val="black">
                    <a:lumMod val="65000"/>
                    <a:lumOff val="35000"/>
                  </a:prstClr>
                </a:solidFill>
                <a:latin typeface="Calibri Light"/>
                <a:ea typeface="+mn-ea"/>
                <a:cs typeface="Calibri Light"/>
              </a:rPr>
              <a:t>P</a:t>
            </a:r>
            <a:r>
              <a:rPr sz="2780" kern="1200" dirty="0">
                <a:solidFill>
                  <a:prstClr val="black">
                    <a:lumMod val="65000"/>
                    <a:lumOff val="35000"/>
                  </a:prstClr>
                </a:solidFill>
                <a:latin typeface="Calibri Light"/>
                <a:ea typeface="+mn-ea"/>
                <a:cs typeface="Calibri Light"/>
              </a:rPr>
              <a:t>artne</a:t>
            </a:r>
            <a:r>
              <a:rPr sz="2780" kern="1200" spc="-56" dirty="0">
                <a:solidFill>
                  <a:prstClr val="black">
                    <a:lumMod val="65000"/>
                    <a:lumOff val="35000"/>
                  </a:prstClr>
                </a:solidFill>
                <a:latin typeface="Calibri Light"/>
                <a:ea typeface="+mn-ea"/>
                <a:cs typeface="Calibri Light"/>
              </a:rPr>
              <a:t>r</a:t>
            </a:r>
            <a:r>
              <a:rPr sz="2780" kern="1200" dirty="0">
                <a:solidFill>
                  <a:prstClr val="black">
                    <a:lumMod val="65000"/>
                    <a:lumOff val="35000"/>
                  </a:prstClr>
                </a:solidFill>
                <a:latin typeface="Calibri Light"/>
                <a:ea typeface="+mn-ea"/>
                <a:cs typeface="Calibri Light"/>
              </a:rPr>
              <a:t>ship…</a:t>
            </a:r>
          </a:p>
        </p:txBody>
      </p:sp>
      <p:sp>
        <p:nvSpPr>
          <p:cNvPr id="4" name="object 4"/>
          <p:cNvSpPr/>
          <p:nvPr/>
        </p:nvSpPr>
        <p:spPr>
          <a:xfrm>
            <a:off x="4299697" y="882967"/>
            <a:ext cx="2972640" cy="527964"/>
          </a:xfrm>
          <a:prstGeom prst="rect">
            <a:avLst/>
          </a:prstGeom>
          <a:blipFill>
            <a:blip r:embed="rId4"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 name="object 5"/>
          <p:cNvSpPr/>
          <p:nvPr/>
        </p:nvSpPr>
        <p:spPr>
          <a:xfrm>
            <a:off x="281249" y="2029666"/>
            <a:ext cx="1996888" cy="0"/>
          </a:xfrm>
          <a:custGeom>
            <a:avLst/>
            <a:gdLst/>
            <a:ahLst/>
            <a:cxnLst/>
            <a:rect l="l" t="t" r="r" b="b"/>
            <a:pathLst>
              <a:path w="3017520">
                <a:moveTo>
                  <a:pt x="0" y="0"/>
                </a:moveTo>
                <a:lnTo>
                  <a:pt x="3017519" y="0"/>
                </a:lnTo>
              </a:path>
            </a:pathLst>
          </a:custGeom>
          <a:ln w="18287">
            <a:solidFill>
              <a:srgbClr val="D4D4D4"/>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 name="object 6"/>
          <p:cNvSpPr/>
          <p:nvPr/>
        </p:nvSpPr>
        <p:spPr>
          <a:xfrm>
            <a:off x="4126230" y="3086100"/>
            <a:ext cx="3380590" cy="806319"/>
          </a:xfrm>
          <a:prstGeom prst="rect">
            <a:avLst/>
          </a:prstGeom>
          <a:blipFill>
            <a:blip r:embed="rId5"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 name="object 7"/>
          <p:cNvSpPr/>
          <p:nvPr/>
        </p:nvSpPr>
        <p:spPr>
          <a:xfrm>
            <a:off x="4269441" y="2029666"/>
            <a:ext cx="3094673" cy="616715"/>
          </a:xfrm>
          <a:prstGeom prst="rect">
            <a:avLst/>
          </a:prstGeom>
          <a:blipFill>
            <a:blip r:embed="rId6"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txBox="1"/>
          <p:nvPr/>
        </p:nvSpPr>
        <p:spPr>
          <a:xfrm>
            <a:off x="5334616" y="3807199"/>
            <a:ext cx="956422" cy="183255"/>
          </a:xfrm>
          <a:prstGeom prst="rect">
            <a:avLst/>
          </a:prstGeom>
        </p:spPr>
        <p:txBody>
          <a:bodyPr vert="horz" wrap="square" lIns="0" tIns="0" rIns="0" bIns="0" rtlCol="0">
            <a:spAutoFit/>
          </a:bodyPr>
          <a:lstStyle/>
          <a:p>
            <a:pPr marL="8405" defTabSz="605150">
              <a:buClrTx/>
            </a:pPr>
            <a:r>
              <a:rPr sz="1191" kern="1200" spc="-3" dirty="0">
                <a:solidFill>
                  <a:srgbClr val="585858"/>
                </a:solidFill>
                <a:latin typeface="Calibri"/>
                <a:ea typeface="+mn-ea"/>
                <a:cs typeface="Calibri"/>
              </a:rPr>
              <a:t>sbirt.webs.com</a:t>
            </a:r>
            <a:endParaRPr sz="1191" kern="1200">
              <a:solidFill>
                <a:prstClr val="black"/>
              </a:solidFill>
              <a:latin typeface="Calibri"/>
              <a:ea typeface="+mn-ea"/>
              <a:cs typeface="Calibri"/>
            </a:endParaRPr>
          </a:p>
        </p:txBody>
      </p:sp>
      <p:sp>
        <p:nvSpPr>
          <p:cNvPr id="9" name="object 9"/>
          <p:cNvSpPr txBox="1"/>
          <p:nvPr/>
        </p:nvSpPr>
        <p:spPr>
          <a:xfrm>
            <a:off x="5451102" y="2649911"/>
            <a:ext cx="712694" cy="183255"/>
          </a:xfrm>
          <a:prstGeom prst="rect">
            <a:avLst/>
          </a:prstGeom>
        </p:spPr>
        <p:txBody>
          <a:bodyPr vert="horz" wrap="square" lIns="0" tIns="0" rIns="0" bIns="0" rtlCol="0">
            <a:spAutoFit/>
          </a:bodyPr>
          <a:lstStyle/>
          <a:p>
            <a:pPr marL="8405" defTabSz="605150">
              <a:buClrTx/>
            </a:pPr>
            <a:r>
              <a:rPr sz="1191" kern="1200" dirty="0">
                <a:solidFill>
                  <a:srgbClr val="585858"/>
                </a:solidFill>
                <a:latin typeface="Calibri"/>
                <a:ea typeface="+mn-ea"/>
                <a:cs typeface="Calibri"/>
              </a:rPr>
              <a:t>amersa.org</a:t>
            </a:r>
            <a:endParaRPr sz="1191" kern="1200">
              <a:solidFill>
                <a:prstClr val="black"/>
              </a:solidFill>
              <a:latin typeface="Calibri"/>
              <a:ea typeface="+mn-ea"/>
              <a:cs typeface="Calibri"/>
            </a:endParaRPr>
          </a:p>
        </p:txBody>
      </p:sp>
      <p:sp>
        <p:nvSpPr>
          <p:cNvPr id="10" name="object 10"/>
          <p:cNvSpPr txBox="1"/>
          <p:nvPr/>
        </p:nvSpPr>
        <p:spPr>
          <a:xfrm>
            <a:off x="5307386" y="1377651"/>
            <a:ext cx="1011051" cy="183255"/>
          </a:xfrm>
          <a:prstGeom prst="rect">
            <a:avLst/>
          </a:prstGeom>
        </p:spPr>
        <p:txBody>
          <a:bodyPr vert="horz" wrap="square" lIns="0" tIns="0" rIns="0" bIns="0" rtlCol="0">
            <a:spAutoFit/>
          </a:bodyPr>
          <a:lstStyle/>
          <a:p>
            <a:pPr marL="8405" defTabSz="605150">
              <a:buClrTx/>
            </a:pPr>
            <a:r>
              <a:rPr sz="1191" kern="1200" spc="-3" dirty="0">
                <a:solidFill>
                  <a:srgbClr val="585858"/>
                </a:solidFill>
                <a:latin typeface="Calibri"/>
                <a:ea typeface="+mn-ea"/>
                <a:cs typeface="Calibri"/>
              </a:rPr>
              <a:t>attcnetwork.org</a:t>
            </a:r>
            <a:endParaRPr sz="1191" kern="1200">
              <a:solidFill>
                <a:prstClr val="black"/>
              </a:solidFill>
              <a:latin typeface="Calibri"/>
              <a:ea typeface="+mn-ea"/>
              <a:cs typeface="Calibri"/>
            </a:endParaRPr>
          </a:p>
        </p:txBody>
      </p:sp>
      <p:sp>
        <p:nvSpPr>
          <p:cNvPr id="11" name="object 11"/>
          <p:cNvSpPr/>
          <p:nvPr/>
        </p:nvSpPr>
        <p:spPr>
          <a:xfrm>
            <a:off x="7710880" y="4497033"/>
            <a:ext cx="1433120" cy="646467"/>
          </a:xfrm>
          <a:prstGeom prst="rect">
            <a:avLst/>
          </a:prstGeom>
          <a:blipFill>
            <a:blip r:embed="rId7"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0"/>
          <p:cNvSpPr txBox="1">
            <a:spLocks noGrp="1"/>
          </p:cNvSpPr>
          <p:nvPr>
            <p:ph type="title"/>
          </p:nvPr>
        </p:nvSpPr>
        <p:spPr>
          <a:xfrm>
            <a:off x="628650" y="1367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ASAM Levels of Care</a:t>
            </a:r>
            <a:endParaRPr sz="3000" b="1"/>
          </a:p>
        </p:txBody>
      </p:sp>
      <p:sp>
        <p:nvSpPr>
          <p:cNvPr id="357" name="Google Shape;357;p50"/>
          <p:cNvSpPr txBox="1">
            <a:spLocks noGrp="1"/>
          </p:cNvSpPr>
          <p:nvPr>
            <p:ph type="body" idx="1"/>
          </p:nvPr>
        </p:nvSpPr>
        <p:spPr>
          <a:xfrm>
            <a:off x="628650" y="1130994"/>
            <a:ext cx="7886700" cy="3263400"/>
          </a:xfrm>
          <a:prstGeom prst="rect">
            <a:avLst/>
          </a:prstGeom>
          <a:noFill/>
          <a:ln>
            <a:noFill/>
          </a:ln>
        </p:spPr>
        <p:txBody>
          <a:bodyPr spcFirstLastPara="1" wrap="square" lIns="68575" tIns="34275" rIns="68575" bIns="34275" anchor="t" anchorCtr="0">
            <a:noAutofit/>
          </a:bodyPr>
          <a:lstStyle/>
          <a:p>
            <a:pPr marL="177800" lvl="0" indent="-177800" algn="l" rtl="0">
              <a:lnSpc>
                <a:spcPct val="70000"/>
              </a:lnSpc>
              <a:spcBef>
                <a:spcPts val="0"/>
              </a:spcBef>
              <a:spcAft>
                <a:spcPts val="0"/>
              </a:spcAft>
              <a:buClr>
                <a:schemeClr val="dk1"/>
              </a:buClr>
              <a:buSzPts val="1800"/>
              <a:buChar char="•"/>
            </a:pPr>
            <a:r>
              <a:rPr lang="en" sz="1800"/>
              <a:t>0.5 - Early Intervention</a:t>
            </a:r>
            <a:endParaRPr sz="1100"/>
          </a:p>
          <a:p>
            <a:pPr marL="177800" lvl="0" indent="-177800" algn="l" rtl="0">
              <a:lnSpc>
                <a:spcPct val="70000"/>
              </a:lnSpc>
              <a:spcBef>
                <a:spcPts val="1000"/>
              </a:spcBef>
              <a:spcAft>
                <a:spcPts val="0"/>
              </a:spcAft>
              <a:buClr>
                <a:schemeClr val="dk1"/>
              </a:buClr>
              <a:buSzPts val="1800"/>
              <a:buChar char="•"/>
            </a:pPr>
            <a:r>
              <a:rPr lang="en" sz="1800"/>
              <a:t>1 - Outpatient Services</a:t>
            </a:r>
            <a:endParaRPr sz="1100"/>
          </a:p>
          <a:p>
            <a:pPr marL="177800" lvl="0" indent="-177800" algn="l" rtl="0">
              <a:lnSpc>
                <a:spcPct val="70000"/>
              </a:lnSpc>
              <a:spcBef>
                <a:spcPts val="1000"/>
              </a:spcBef>
              <a:spcAft>
                <a:spcPts val="0"/>
              </a:spcAft>
              <a:buClr>
                <a:schemeClr val="dk1"/>
              </a:buClr>
              <a:buSzPts val="1800"/>
              <a:buChar char="•"/>
            </a:pPr>
            <a:r>
              <a:rPr lang="en" sz="1800"/>
              <a:t>2 - Intensive Outpatient/Partial Hospitalization Services</a:t>
            </a:r>
            <a:endParaRPr sz="1100"/>
          </a:p>
          <a:p>
            <a:pPr marL="520700" lvl="1" indent="-171450" algn="l" rtl="0">
              <a:lnSpc>
                <a:spcPct val="70000"/>
              </a:lnSpc>
              <a:spcBef>
                <a:spcPts val="1000"/>
              </a:spcBef>
              <a:spcAft>
                <a:spcPts val="0"/>
              </a:spcAft>
              <a:buClr>
                <a:schemeClr val="dk1"/>
              </a:buClr>
              <a:buSzPts val="1500"/>
              <a:buChar char="•"/>
            </a:pPr>
            <a:r>
              <a:rPr lang="en" sz="1500"/>
              <a:t>2.1 – Intensive Outpatient Services</a:t>
            </a:r>
            <a:endParaRPr sz="1100"/>
          </a:p>
          <a:p>
            <a:pPr marL="520700" lvl="1" indent="-171450" algn="l" rtl="0">
              <a:lnSpc>
                <a:spcPct val="70000"/>
              </a:lnSpc>
              <a:spcBef>
                <a:spcPts val="1000"/>
              </a:spcBef>
              <a:spcAft>
                <a:spcPts val="0"/>
              </a:spcAft>
              <a:buClr>
                <a:schemeClr val="dk1"/>
              </a:buClr>
              <a:buSzPts val="1500"/>
              <a:buChar char="•"/>
            </a:pPr>
            <a:r>
              <a:rPr lang="en" sz="1500"/>
              <a:t>2.5 – Partial Hospitalization Services</a:t>
            </a:r>
            <a:endParaRPr sz="1100"/>
          </a:p>
          <a:p>
            <a:pPr marL="177800" lvl="0" indent="-177800" algn="l" rtl="0">
              <a:lnSpc>
                <a:spcPct val="70000"/>
              </a:lnSpc>
              <a:spcBef>
                <a:spcPts val="1000"/>
              </a:spcBef>
              <a:spcAft>
                <a:spcPts val="0"/>
              </a:spcAft>
              <a:buClr>
                <a:schemeClr val="dk1"/>
              </a:buClr>
              <a:buSzPts val="1800"/>
              <a:buChar char="•"/>
            </a:pPr>
            <a:r>
              <a:rPr lang="en" sz="1800"/>
              <a:t>3 - Residential/Inpatient Services</a:t>
            </a:r>
            <a:endParaRPr sz="1100"/>
          </a:p>
          <a:p>
            <a:pPr marL="520700" lvl="1" indent="-171450" algn="l" rtl="0">
              <a:lnSpc>
                <a:spcPct val="70000"/>
              </a:lnSpc>
              <a:spcBef>
                <a:spcPts val="1000"/>
              </a:spcBef>
              <a:spcAft>
                <a:spcPts val="0"/>
              </a:spcAft>
              <a:buClr>
                <a:schemeClr val="dk1"/>
              </a:buClr>
              <a:buSzPts val="1500"/>
              <a:buChar char="•"/>
            </a:pPr>
            <a:r>
              <a:rPr lang="en" sz="1500"/>
              <a:t>3.1 – Clinically Managed Low-Intensity Residential Services</a:t>
            </a:r>
            <a:endParaRPr sz="1100"/>
          </a:p>
          <a:p>
            <a:pPr marL="520700" lvl="1" indent="-171450" algn="l" rtl="0">
              <a:lnSpc>
                <a:spcPct val="70000"/>
              </a:lnSpc>
              <a:spcBef>
                <a:spcPts val="1000"/>
              </a:spcBef>
              <a:spcAft>
                <a:spcPts val="0"/>
              </a:spcAft>
              <a:buClr>
                <a:schemeClr val="dk1"/>
              </a:buClr>
              <a:buSzPts val="1500"/>
              <a:buChar char="•"/>
            </a:pPr>
            <a:r>
              <a:rPr lang="en" sz="1500"/>
              <a:t>*3.3 – Clinically Managed Population-Specific High-Intensity Residential Services</a:t>
            </a:r>
            <a:endParaRPr sz="1100"/>
          </a:p>
          <a:p>
            <a:pPr marL="520700" lvl="1" indent="-171450" algn="l" rtl="0">
              <a:lnSpc>
                <a:spcPct val="70000"/>
              </a:lnSpc>
              <a:spcBef>
                <a:spcPts val="1000"/>
              </a:spcBef>
              <a:spcAft>
                <a:spcPts val="0"/>
              </a:spcAft>
              <a:buClr>
                <a:schemeClr val="dk1"/>
              </a:buClr>
              <a:buSzPts val="1500"/>
              <a:buChar char="•"/>
            </a:pPr>
            <a:r>
              <a:rPr lang="en" sz="1500"/>
              <a:t>3.5 – Clinically Managed Medium-Intensity Residential Services</a:t>
            </a:r>
            <a:endParaRPr sz="1100"/>
          </a:p>
          <a:p>
            <a:pPr marL="520700" lvl="1" indent="-171450" algn="l" rtl="0">
              <a:lnSpc>
                <a:spcPct val="70000"/>
              </a:lnSpc>
              <a:spcBef>
                <a:spcPts val="1000"/>
              </a:spcBef>
              <a:spcAft>
                <a:spcPts val="0"/>
              </a:spcAft>
              <a:buClr>
                <a:schemeClr val="dk1"/>
              </a:buClr>
              <a:buSzPts val="1500"/>
              <a:buChar char="•"/>
            </a:pPr>
            <a:r>
              <a:rPr lang="en" sz="1500"/>
              <a:t>3.7 – Medically </a:t>
            </a:r>
            <a:r>
              <a:rPr lang="en" sz="1500" i="1"/>
              <a:t>Monitored</a:t>
            </a:r>
            <a:r>
              <a:rPr lang="en" sz="1500"/>
              <a:t> High-Intensity Inpatient Services</a:t>
            </a:r>
            <a:endParaRPr sz="1100"/>
          </a:p>
          <a:p>
            <a:pPr marL="177800" lvl="0" indent="-177800" algn="l" rtl="0">
              <a:lnSpc>
                <a:spcPct val="70000"/>
              </a:lnSpc>
              <a:spcBef>
                <a:spcPts val="1000"/>
              </a:spcBef>
              <a:spcAft>
                <a:spcPts val="0"/>
              </a:spcAft>
              <a:buClr>
                <a:schemeClr val="dk1"/>
              </a:buClr>
              <a:buSzPts val="1800"/>
              <a:buChar char="•"/>
            </a:pPr>
            <a:r>
              <a:rPr lang="en" sz="1800"/>
              <a:t>4 - Medically </a:t>
            </a:r>
            <a:r>
              <a:rPr lang="en" sz="1800" i="1"/>
              <a:t>Managed</a:t>
            </a:r>
            <a:r>
              <a:rPr lang="en" sz="1800"/>
              <a:t> Intensive Inpatient Services</a:t>
            </a:r>
            <a:endParaRPr sz="1100"/>
          </a:p>
          <a:p>
            <a:pPr marL="0" lvl="0" indent="0" algn="l" rtl="0">
              <a:lnSpc>
                <a:spcPct val="70000"/>
              </a:lnSpc>
              <a:spcBef>
                <a:spcPts val="1000"/>
              </a:spcBef>
              <a:spcAft>
                <a:spcPts val="0"/>
              </a:spcAft>
              <a:buClr>
                <a:schemeClr val="dk1"/>
              </a:buClr>
              <a:buSzPts val="1800"/>
              <a:buNone/>
            </a:pPr>
            <a:endParaRPr sz="1800"/>
          </a:p>
          <a:p>
            <a:pPr marL="0" lvl="0" indent="0" algn="l" rtl="0">
              <a:lnSpc>
                <a:spcPct val="70000"/>
              </a:lnSpc>
              <a:spcBef>
                <a:spcPts val="800"/>
              </a:spcBef>
              <a:spcAft>
                <a:spcPts val="0"/>
              </a:spcAft>
              <a:buClr>
                <a:schemeClr val="dk1"/>
              </a:buClr>
              <a:buSzPts val="1800"/>
              <a:buNone/>
            </a:pPr>
            <a:r>
              <a:rPr lang="en" sz="1800"/>
              <a:t>* Not designated for adolescents</a:t>
            </a:r>
            <a:endParaRPr sz="1100"/>
          </a:p>
          <a:p>
            <a:pPr marL="342900" lvl="1" indent="0" algn="l" rtl="0">
              <a:lnSpc>
                <a:spcPct val="70000"/>
              </a:lnSpc>
              <a:spcBef>
                <a:spcPts val="400"/>
              </a:spcBef>
              <a:spcAft>
                <a:spcPts val="0"/>
              </a:spcAft>
              <a:buClr>
                <a:schemeClr val="dk1"/>
              </a:buClr>
              <a:buSzPts val="1500"/>
              <a:buNone/>
            </a:pPr>
            <a:endParaRPr sz="15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1"/>
          <p:cNvSpPr txBox="1">
            <a:spLocks noGrp="1"/>
          </p:cNvSpPr>
          <p:nvPr>
            <p:ph type="title"/>
          </p:nvPr>
        </p:nvSpPr>
        <p:spPr>
          <a:xfrm>
            <a:off x="587828" y="302079"/>
            <a:ext cx="6172200" cy="85725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0.5 - Early Intervention</a:t>
            </a:r>
            <a:endParaRPr sz="3000" b="1"/>
          </a:p>
        </p:txBody>
      </p:sp>
      <p:sp>
        <p:nvSpPr>
          <p:cNvPr id="365" name="Google Shape;365;p51"/>
          <p:cNvSpPr txBox="1">
            <a:spLocks noGrp="1"/>
          </p:cNvSpPr>
          <p:nvPr>
            <p:ph type="body" idx="1"/>
          </p:nvPr>
        </p:nvSpPr>
        <p:spPr>
          <a:xfrm>
            <a:off x="659553" y="1159337"/>
            <a:ext cx="7824900" cy="2966400"/>
          </a:xfrm>
          <a:prstGeom prst="rect">
            <a:avLst/>
          </a:prstGeom>
          <a:noFill/>
          <a:ln>
            <a:noFill/>
          </a:ln>
        </p:spPr>
        <p:txBody>
          <a:bodyPr spcFirstLastPara="1" wrap="square" lIns="68575" tIns="34275" rIns="68575" bIns="34275" anchor="t" anchorCtr="0">
            <a:noAutofit/>
          </a:bodyPr>
          <a:lstStyle/>
          <a:p>
            <a:pPr marL="177800" lvl="0" indent="-76200" algn="l" rtl="0">
              <a:lnSpc>
                <a:spcPct val="90000"/>
              </a:lnSpc>
              <a:spcBef>
                <a:spcPts val="0"/>
              </a:spcBef>
              <a:spcAft>
                <a:spcPts val="0"/>
              </a:spcAft>
              <a:buClr>
                <a:schemeClr val="dk1"/>
              </a:buClr>
              <a:buSzPts val="1500"/>
              <a:buNone/>
            </a:pPr>
            <a:endParaRPr sz="1800">
              <a:solidFill>
                <a:srgbClr val="555555"/>
              </a:solidFill>
              <a:highlight>
                <a:srgbClr val="FFFFFF"/>
              </a:highlight>
            </a:endParaRPr>
          </a:p>
          <a:p>
            <a:pPr marL="457200" lvl="0" indent="-342900" algn="l" rtl="0">
              <a:lnSpc>
                <a:spcPct val="90000"/>
              </a:lnSpc>
              <a:spcBef>
                <a:spcPts val="0"/>
              </a:spcBef>
              <a:spcAft>
                <a:spcPts val="0"/>
              </a:spcAft>
              <a:buClr>
                <a:srgbClr val="000000"/>
              </a:buClr>
              <a:buSzPts val="1800"/>
              <a:buChar char="•"/>
            </a:pPr>
            <a:r>
              <a:rPr lang="en" sz="1800">
                <a:solidFill>
                  <a:srgbClr val="000000"/>
                </a:solidFill>
                <a:highlight>
                  <a:srgbClr val="FFFFFF"/>
                </a:highlight>
              </a:rPr>
              <a:t>Assessment and Education services for those who:</a:t>
            </a:r>
            <a:endParaRPr sz="1800">
              <a:solidFill>
                <a:srgbClr val="000000"/>
              </a:solidFill>
              <a:highlight>
                <a:srgbClr val="FFFFFF"/>
              </a:highlight>
            </a:endParaRPr>
          </a:p>
          <a:p>
            <a:pPr marL="914400" lvl="1" indent="-323850" algn="l" rtl="0">
              <a:lnSpc>
                <a:spcPct val="90000"/>
              </a:lnSpc>
              <a:spcBef>
                <a:spcPts val="1000"/>
              </a:spcBef>
              <a:spcAft>
                <a:spcPts val="0"/>
              </a:spcAft>
              <a:buClr>
                <a:srgbClr val="000000"/>
              </a:buClr>
              <a:buSzPts val="1500"/>
              <a:buChar char="•"/>
            </a:pPr>
            <a:r>
              <a:rPr lang="en" sz="1500">
                <a:solidFill>
                  <a:srgbClr val="000000"/>
                </a:solidFill>
                <a:highlight>
                  <a:schemeClr val="lt1"/>
                </a:highlight>
              </a:rPr>
              <a:t>May be at identifiable risk of developing substance-related problems</a:t>
            </a:r>
            <a:endParaRPr sz="1500">
              <a:solidFill>
                <a:srgbClr val="000000"/>
              </a:solidFill>
              <a:highlight>
                <a:schemeClr val="lt1"/>
              </a:highlight>
            </a:endParaRPr>
          </a:p>
          <a:p>
            <a:pPr marL="914400" lvl="1" indent="-323850" algn="l" rtl="0">
              <a:lnSpc>
                <a:spcPct val="90000"/>
              </a:lnSpc>
              <a:spcBef>
                <a:spcPts val="1000"/>
              </a:spcBef>
              <a:spcAft>
                <a:spcPts val="0"/>
              </a:spcAft>
              <a:buClr>
                <a:srgbClr val="000000"/>
              </a:buClr>
              <a:buSzPts val="1500"/>
              <a:buChar char="•"/>
            </a:pPr>
            <a:r>
              <a:rPr lang="en" sz="1500">
                <a:solidFill>
                  <a:srgbClr val="000000"/>
                </a:solidFill>
                <a:highlight>
                  <a:schemeClr val="lt1"/>
                </a:highlight>
              </a:rPr>
              <a:t>There is not yet sufficient information to document a diagnosable substance use disorder </a:t>
            </a:r>
            <a:endParaRPr sz="1500">
              <a:solidFill>
                <a:srgbClr val="000000"/>
              </a:solidFill>
              <a:highlight>
                <a:srgbClr val="FFFFFF"/>
              </a:highlight>
            </a:endParaRPr>
          </a:p>
          <a:p>
            <a:pPr marL="0" lvl="0" indent="0" algn="l" rtl="0">
              <a:lnSpc>
                <a:spcPct val="90000"/>
              </a:lnSpc>
              <a:spcBef>
                <a:spcPts val="1000"/>
              </a:spcBef>
              <a:spcAft>
                <a:spcPts val="1000"/>
              </a:spcAft>
              <a:buNone/>
            </a:pPr>
            <a:endParaRPr sz="1800">
              <a:solidFill>
                <a:srgbClr val="000000"/>
              </a:solidFill>
              <a:highlight>
                <a:srgbClr val="FFFFFF"/>
              </a:highlight>
            </a:endParaRPr>
          </a:p>
        </p:txBody>
      </p:sp>
      <p:sp>
        <p:nvSpPr>
          <p:cNvPr id="366" name="Google Shape;366;p51"/>
          <p:cNvSpPr txBox="1"/>
          <p:nvPr/>
        </p:nvSpPr>
        <p:spPr>
          <a:xfrm>
            <a:off x="6711325" y="4345825"/>
            <a:ext cx="2378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Mee-Lee, D. (2013)</a:t>
            </a:r>
            <a:endParaRPr sz="900">
              <a:solidFill>
                <a:schemeClr val="dk1"/>
              </a:solidFill>
            </a:endParaRPr>
          </a:p>
          <a:p>
            <a:pPr marL="0" lvl="0" indent="0" algn="l" rtl="0">
              <a:spcBef>
                <a:spcPts val="0"/>
              </a:spcBef>
              <a:spcAft>
                <a:spcPts val="0"/>
              </a:spcAft>
              <a:buNone/>
            </a:pPr>
            <a:r>
              <a:rPr lang="en" sz="900">
                <a:solidFill>
                  <a:schemeClr val="dk1"/>
                </a:solidFill>
              </a:rPr>
              <a:t>The ASAM Criteria, ASAM Continuum </a:t>
            </a:r>
            <a:r>
              <a:rPr lang="en" sz="900" u="sng">
                <a:solidFill>
                  <a:schemeClr val="hlink"/>
                </a:solidFill>
                <a:latin typeface="Calibri"/>
                <a:ea typeface="Calibri"/>
                <a:cs typeface="Calibri"/>
                <a:sym typeface="Calibri"/>
                <a:hlinkClick r:id="rId3"/>
              </a:rPr>
              <a:t>https://www.asamcontinuum.org/knowledgebase/what-are-the-asam-levels-of-care/</a:t>
            </a:r>
            <a:endParaRPr sz="11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2"/>
          <p:cNvSpPr txBox="1">
            <a:spLocks noGrp="1"/>
          </p:cNvSpPr>
          <p:nvPr>
            <p:ph type="title"/>
          </p:nvPr>
        </p:nvSpPr>
        <p:spPr>
          <a:xfrm>
            <a:off x="587828" y="302079"/>
            <a:ext cx="6172200" cy="85725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1 - Outpatient Services</a:t>
            </a:r>
            <a:endParaRPr sz="3000" b="1"/>
          </a:p>
        </p:txBody>
      </p:sp>
      <p:sp>
        <p:nvSpPr>
          <p:cNvPr id="374" name="Google Shape;374;p52"/>
          <p:cNvSpPr txBox="1">
            <a:spLocks noGrp="1"/>
          </p:cNvSpPr>
          <p:nvPr>
            <p:ph type="body" idx="1"/>
          </p:nvPr>
        </p:nvSpPr>
        <p:spPr>
          <a:xfrm>
            <a:off x="657678" y="1306287"/>
            <a:ext cx="7825015" cy="2966509"/>
          </a:xfrm>
          <a:prstGeom prst="rect">
            <a:avLst/>
          </a:prstGeom>
          <a:noFill/>
          <a:ln>
            <a:noFill/>
          </a:ln>
        </p:spPr>
        <p:txBody>
          <a:bodyPr spcFirstLastPara="1" wrap="square" lIns="68575" tIns="34275" rIns="68575" bIns="34275" anchor="t" anchorCtr="0">
            <a:noAutofit/>
          </a:bodyPr>
          <a:lstStyle/>
          <a:p>
            <a:pPr marL="457200" lvl="0" indent="-342900" algn="l" rtl="0">
              <a:lnSpc>
                <a:spcPct val="90000"/>
              </a:lnSpc>
              <a:spcBef>
                <a:spcPts val="0"/>
              </a:spcBef>
              <a:spcAft>
                <a:spcPts val="0"/>
              </a:spcAft>
              <a:buClr>
                <a:srgbClr val="000000"/>
              </a:buClr>
              <a:buSzPts val="1800"/>
              <a:buChar char="•"/>
            </a:pPr>
            <a:r>
              <a:rPr lang="en" sz="1800">
                <a:solidFill>
                  <a:srgbClr val="000000"/>
                </a:solidFill>
              </a:rPr>
              <a:t>Least restrictive level of outpatient care</a:t>
            </a:r>
            <a:endParaRPr sz="1800">
              <a:solidFill>
                <a:srgbClr val="000000"/>
              </a:solidFill>
            </a:endParaRPr>
          </a:p>
          <a:p>
            <a:pPr marL="457200" lvl="0" indent="-342900" algn="l" rtl="0">
              <a:lnSpc>
                <a:spcPct val="90000"/>
              </a:lnSpc>
              <a:spcBef>
                <a:spcPts val="1000"/>
              </a:spcBef>
              <a:spcAft>
                <a:spcPts val="0"/>
              </a:spcAft>
              <a:buClr>
                <a:srgbClr val="000000"/>
              </a:buClr>
              <a:buSzPts val="1800"/>
              <a:buChar char="•"/>
            </a:pPr>
            <a:r>
              <a:rPr lang="en" sz="1800">
                <a:solidFill>
                  <a:srgbClr val="000000"/>
                </a:solidFill>
              </a:rPr>
              <a:t>Typically </a:t>
            </a:r>
            <a:r>
              <a:rPr lang="en" sz="1800">
                <a:solidFill>
                  <a:srgbClr val="000000"/>
                </a:solidFill>
                <a:highlight>
                  <a:srgbClr val="FFFFFF"/>
                </a:highlight>
              </a:rPr>
              <a:t>consists of less than: 9 hours of service/week for adults, or less than 6 hours a week for adolescents for recovery or motivational enhancement therapies and strategies</a:t>
            </a:r>
            <a:endParaRPr sz="1800">
              <a:solidFill>
                <a:srgbClr val="000000"/>
              </a:solidFill>
              <a:highlight>
                <a:srgbClr val="FFFFFF"/>
              </a:highlight>
            </a:endParaRPr>
          </a:p>
          <a:p>
            <a:pPr marL="457200" lvl="0" indent="-342900" algn="l" rtl="0">
              <a:lnSpc>
                <a:spcPct val="90000"/>
              </a:lnSpc>
              <a:spcBef>
                <a:spcPts val="1000"/>
              </a:spcBef>
              <a:spcAft>
                <a:spcPts val="1000"/>
              </a:spcAft>
              <a:buClr>
                <a:srgbClr val="000000"/>
              </a:buClr>
              <a:buSzPts val="1800"/>
              <a:buChar char="•"/>
            </a:pPr>
            <a:r>
              <a:rPr lang="en" sz="1800">
                <a:solidFill>
                  <a:srgbClr val="000000"/>
                </a:solidFill>
                <a:highlight>
                  <a:srgbClr val="FFFFFF"/>
                </a:highlight>
              </a:rPr>
              <a:t>May be delivered in a wide variety of settings</a:t>
            </a:r>
            <a:endParaRPr sz="1800">
              <a:solidFill>
                <a:srgbClr val="000000"/>
              </a:solidFill>
            </a:endParaRPr>
          </a:p>
        </p:txBody>
      </p:sp>
      <p:sp>
        <p:nvSpPr>
          <p:cNvPr id="375" name="Google Shape;375;p52"/>
          <p:cNvSpPr txBox="1"/>
          <p:nvPr/>
        </p:nvSpPr>
        <p:spPr>
          <a:xfrm>
            <a:off x="6711325" y="4345825"/>
            <a:ext cx="2378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Mee-Lee, D. (2013)</a:t>
            </a:r>
            <a:endParaRPr sz="900">
              <a:solidFill>
                <a:schemeClr val="dk1"/>
              </a:solidFill>
            </a:endParaRPr>
          </a:p>
          <a:p>
            <a:pPr marL="0" lvl="0" indent="0" algn="l" rtl="0">
              <a:spcBef>
                <a:spcPts val="0"/>
              </a:spcBef>
              <a:spcAft>
                <a:spcPts val="0"/>
              </a:spcAft>
              <a:buNone/>
            </a:pPr>
            <a:r>
              <a:rPr lang="en" sz="900">
                <a:solidFill>
                  <a:schemeClr val="dk1"/>
                </a:solidFill>
              </a:rPr>
              <a:t>The ASAM Criteria, ASAM Continuum </a:t>
            </a:r>
            <a:r>
              <a:rPr lang="en" sz="900" u="sng">
                <a:solidFill>
                  <a:schemeClr val="hlink"/>
                </a:solidFill>
                <a:latin typeface="Calibri"/>
                <a:ea typeface="Calibri"/>
                <a:cs typeface="Calibri"/>
                <a:sym typeface="Calibri"/>
                <a:hlinkClick r:id="rId3"/>
              </a:rPr>
              <a:t>https://www.asamcontinuum.org/knowledgebase/what-are-the-asam-levels-of-care/</a:t>
            </a:r>
            <a:endParaRPr sz="11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3"/>
          <p:cNvSpPr txBox="1">
            <a:spLocks noGrp="1"/>
          </p:cNvSpPr>
          <p:nvPr>
            <p:ph type="title"/>
          </p:nvPr>
        </p:nvSpPr>
        <p:spPr>
          <a:xfrm>
            <a:off x="717550" y="458261"/>
            <a:ext cx="7761432" cy="762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2.1 - Intensive Outpatient Programs (IOP)</a:t>
            </a:r>
            <a:endParaRPr sz="3000" b="1"/>
          </a:p>
        </p:txBody>
      </p:sp>
      <p:sp>
        <p:nvSpPr>
          <p:cNvPr id="381" name="Google Shape;381;p53"/>
          <p:cNvSpPr txBox="1">
            <a:spLocks noGrp="1"/>
          </p:cNvSpPr>
          <p:nvPr>
            <p:ph type="body" idx="1"/>
          </p:nvPr>
        </p:nvSpPr>
        <p:spPr>
          <a:xfrm>
            <a:off x="520075" y="1271701"/>
            <a:ext cx="7503900" cy="2814000"/>
          </a:xfrm>
          <a:prstGeom prst="rect">
            <a:avLst/>
          </a:prstGeom>
          <a:noFill/>
          <a:ln>
            <a:noFill/>
          </a:ln>
        </p:spPr>
        <p:txBody>
          <a:bodyPr spcFirstLastPara="1" wrap="square" lIns="68575" tIns="34275" rIns="68575" bIns="34275" anchor="t" anchorCtr="0">
            <a:noAutofit/>
          </a:bodyPr>
          <a:lstStyle/>
          <a:p>
            <a:pPr marL="457200" lvl="0" indent="-342900" algn="l" rtl="0">
              <a:spcBef>
                <a:spcPts val="1400"/>
              </a:spcBef>
              <a:spcAft>
                <a:spcPts val="0"/>
              </a:spcAft>
              <a:buClr>
                <a:srgbClr val="000000"/>
              </a:buClr>
              <a:buSzPts val="1800"/>
              <a:buChar char="•"/>
            </a:pPr>
            <a:r>
              <a:rPr lang="en" sz="1800">
                <a:solidFill>
                  <a:srgbClr val="000000"/>
                </a:solidFill>
                <a:highlight>
                  <a:schemeClr val="lt1"/>
                </a:highlight>
              </a:rPr>
              <a:t>Organized outpatient service that delivers treatment services during the day, before or after work or school, in the evening, and/or on weekends</a:t>
            </a:r>
            <a:endParaRPr sz="1800">
              <a:solidFill>
                <a:srgbClr val="000000"/>
              </a:solidFill>
            </a:endParaRPr>
          </a:p>
          <a:p>
            <a:pPr marL="457200" lvl="0" indent="-342900" algn="l" rtl="0">
              <a:spcBef>
                <a:spcPts val="1000"/>
              </a:spcBef>
              <a:spcAft>
                <a:spcPts val="0"/>
              </a:spcAft>
              <a:buClr>
                <a:srgbClr val="000000"/>
              </a:buClr>
              <a:buSzPts val="1800"/>
              <a:buChar char="•"/>
            </a:pPr>
            <a:r>
              <a:rPr lang="en" sz="1800">
                <a:solidFill>
                  <a:srgbClr val="000000"/>
                </a:solidFill>
                <a:highlight>
                  <a:srgbClr val="FFFFFF"/>
                </a:highlight>
              </a:rPr>
              <a:t>Typically consists of 9 or more hours of service a week or 6 or more hours for adults and adolescents respectively to provide support and stabilization for a range of needs</a:t>
            </a:r>
            <a:endParaRPr sz="1800">
              <a:solidFill>
                <a:srgbClr val="000000"/>
              </a:solidFill>
              <a:highlight>
                <a:srgbClr val="FFFFFF"/>
              </a:highlight>
            </a:endParaRPr>
          </a:p>
          <a:p>
            <a:pPr marL="457200" lvl="0" indent="-342900" algn="l" rtl="0">
              <a:spcBef>
                <a:spcPts val="1400"/>
              </a:spcBef>
              <a:spcAft>
                <a:spcPts val="0"/>
              </a:spcAft>
              <a:buClr>
                <a:srgbClr val="000000"/>
              </a:buClr>
              <a:buSzPts val="1800"/>
              <a:buChar char="•"/>
            </a:pPr>
            <a:r>
              <a:rPr lang="en" sz="1800">
                <a:solidFill>
                  <a:srgbClr val="000000"/>
                </a:solidFill>
                <a:highlight>
                  <a:srgbClr val="FFFFFF"/>
                </a:highlight>
              </a:rPr>
              <a:t>Capable of meeting the complex needs of people with substance use disorders and co-occurring conditions </a:t>
            </a:r>
            <a:endParaRPr sz="1800">
              <a:solidFill>
                <a:srgbClr val="000000"/>
              </a:solidFill>
              <a:highlight>
                <a:srgbClr val="FFFFFF"/>
              </a:highlight>
            </a:endParaRPr>
          </a:p>
          <a:p>
            <a:pPr marL="0" lvl="0" indent="0" algn="l" rtl="0">
              <a:lnSpc>
                <a:spcPct val="90000"/>
              </a:lnSpc>
              <a:spcBef>
                <a:spcPts val="1400"/>
              </a:spcBef>
              <a:spcAft>
                <a:spcPts val="0"/>
              </a:spcAft>
              <a:buNone/>
            </a:pPr>
            <a:endParaRPr sz="1100"/>
          </a:p>
        </p:txBody>
      </p:sp>
      <p:sp>
        <p:nvSpPr>
          <p:cNvPr id="382" name="Google Shape;382;p53"/>
          <p:cNvSpPr txBox="1"/>
          <p:nvPr/>
        </p:nvSpPr>
        <p:spPr>
          <a:xfrm>
            <a:off x="1657350" y="4400551"/>
            <a:ext cx="5772150" cy="19240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800">
                <a:solidFill>
                  <a:srgbClr val="FFFFFF"/>
                </a:solidFill>
                <a:latin typeface="Calibri"/>
                <a:ea typeface="Calibri"/>
                <a:cs typeface="Calibri"/>
                <a:sym typeface="Calibri"/>
              </a:rPr>
              <a:t>http://bpd.about.com/od/levelsofcare/g/IOP.htm</a:t>
            </a:r>
            <a:endParaRPr sz="800">
              <a:solidFill>
                <a:srgbClr val="FFFFFF"/>
              </a:solidFill>
              <a:latin typeface="Calibri"/>
              <a:ea typeface="Calibri"/>
              <a:cs typeface="Calibri"/>
              <a:sym typeface="Calibri"/>
            </a:endParaRPr>
          </a:p>
        </p:txBody>
      </p:sp>
      <p:sp>
        <p:nvSpPr>
          <p:cNvPr id="383" name="Google Shape;383;p53"/>
          <p:cNvSpPr txBox="1"/>
          <p:nvPr/>
        </p:nvSpPr>
        <p:spPr>
          <a:xfrm>
            <a:off x="6711325" y="4345825"/>
            <a:ext cx="2378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Mee-Lee, D. (2013)</a:t>
            </a:r>
            <a:endParaRPr sz="900">
              <a:solidFill>
                <a:schemeClr val="dk1"/>
              </a:solidFill>
            </a:endParaRPr>
          </a:p>
          <a:p>
            <a:pPr marL="0" lvl="0" indent="0" algn="l" rtl="0">
              <a:spcBef>
                <a:spcPts val="0"/>
              </a:spcBef>
              <a:spcAft>
                <a:spcPts val="0"/>
              </a:spcAft>
              <a:buNone/>
            </a:pPr>
            <a:r>
              <a:rPr lang="en" sz="900">
                <a:solidFill>
                  <a:schemeClr val="dk1"/>
                </a:solidFill>
              </a:rPr>
              <a:t>The ASAM Criteria, ASAM Continuum </a:t>
            </a:r>
            <a:r>
              <a:rPr lang="en" sz="900" u="sng">
                <a:solidFill>
                  <a:schemeClr val="hlink"/>
                </a:solidFill>
                <a:latin typeface="Calibri"/>
                <a:ea typeface="Calibri"/>
                <a:cs typeface="Calibri"/>
                <a:sym typeface="Calibri"/>
                <a:hlinkClick r:id="rId3"/>
              </a:rPr>
              <a:t>https://www.asamcontinuum.org/knowledgebase/what-are-the-asam-levels-of-care/</a:t>
            </a:r>
            <a:endParaRPr sz="11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4"/>
          <p:cNvSpPr txBox="1">
            <a:spLocks noGrp="1"/>
          </p:cNvSpPr>
          <p:nvPr>
            <p:ph type="title"/>
          </p:nvPr>
        </p:nvSpPr>
        <p:spPr>
          <a:xfrm>
            <a:off x="820046" y="228275"/>
            <a:ext cx="7393200" cy="762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2.5 - Partial Hospitalization Programs (PHP)</a:t>
            </a:r>
            <a:endParaRPr sz="3000" b="1"/>
          </a:p>
        </p:txBody>
      </p:sp>
      <p:sp>
        <p:nvSpPr>
          <p:cNvPr id="390" name="Google Shape;390;p54"/>
          <p:cNvSpPr txBox="1">
            <a:spLocks noGrp="1"/>
          </p:cNvSpPr>
          <p:nvPr>
            <p:ph type="body" idx="1"/>
          </p:nvPr>
        </p:nvSpPr>
        <p:spPr>
          <a:xfrm>
            <a:off x="875400" y="1093725"/>
            <a:ext cx="7393200" cy="3154500"/>
          </a:xfrm>
          <a:prstGeom prst="rect">
            <a:avLst/>
          </a:prstGeom>
          <a:noFill/>
          <a:ln>
            <a:noFill/>
          </a:ln>
        </p:spPr>
        <p:txBody>
          <a:bodyPr spcFirstLastPara="1" wrap="square" lIns="68575" tIns="34275" rIns="68575" bIns="34275" anchor="t" anchorCtr="0">
            <a:noAutofit/>
          </a:bodyPr>
          <a:lstStyle/>
          <a:p>
            <a:pPr marL="457200" lvl="0" indent="-342900" algn="l" rtl="0">
              <a:lnSpc>
                <a:spcPct val="90000"/>
              </a:lnSpc>
              <a:spcBef>
                <a:spcPts val="0"/>
              </a:spcBef>
              <a:spcAft>
                <a:spcPts val="0"/>
              </a:spcAft>
              <a:buClr>
                <a:srgbClr val="000000"/>
              </a:buClr>
              <a:buSzPts val="1800"/>
              <a:buChar char="•"/>
            </a:pPr>
            <a:r>
              <a:rPr lang="en" sz="1800">
                <a:solidFill>
                  <a:srgbClr val="000000"/>
                </a:solidFill>
              </a:rPr>
              <a:t>Most intensive level of outpatient care</a:t>
            </a:r>
            <a:endParaRPr sz="1800">
              <a:solidFill>
                <a:srgbClr val="000000"/>
              </a:solidFill>
            </a:endParaRPr>
          </a:p>
          <a:p>
            <a:pPr marL="457200" lvl="0" indent="-342900" algn="l" rtl="0">
              <a:lnSpc>
                <a:spcPct val="90000"/>
              </a:lnSpc>
              <a:spcBef>
                <a:spcPts val="1000"/>
              </a:spcBef>
              <a:spcAft>
                <a:spcPts val="0"/>
              </a:spcAft>
              <a:buClr>
                <a:srgbClr val="000000"/>
              </a:buClr>
              <a:buSzPts val="1800"/>
              <a:buChar char="•"/>
            </a:pPr>
            <a:r>
              <a:rPr lang="en" sz="1800">
                <a:solidFill>
                  <a:srgbClr val="000000"/>
                </a:solidFill>
              </a:rPr>
              <a:t>Can be utilized as increased support from outpatient level of care or as a step down from inpatient/residential care to outpatient</a:t>
            </a:r>
            <a:endParaRPr sz="1800">
              <a:solidFill>
                <a:srgbClr val="000000"/>
              </a:solidFill>
              <a:highlight>
                <a:srgbClr val="FFFFFF"/>
              </a:highlight>
            </a:endParaRPr>
          </a:p>
          <a:p>
            <a:pPr marL="457200" lvl="0" indent="-342900" algn="l" rtl="0">
              <a:lnSpc>
                <a:spcPct val="90000"/>
              </a:lnSpc>
              <a:spcBef>
                <a:spcPts val="1000"/>
              </a:spcBef>
              <a:spcAft>
                <a:spcPts val="0"/>
              </a:spcAft>
              <a:buClr>
                <a:srgbClr val="000000"/>
              </a:buClr>
              <a:buSzPts val="1800"/>
              <a:buChar char="•"/>
            </a:pPr>
            <a:r>
              <a:rPr lang="en" sz="1800">
                <a:solidFill>
                  <a:srgbClr val="000000"/>
                </a:solidFill>
                <a:highlight>
                  <a:srgbClr val="FFFFFF"/>
                </a:highlight>
              </a:rPr>
              <a:t>O</a:t>
            </a:r>
            <a:r>
              <a:rPr lang="en" sz="1800">
                <a:solidFill>
                  <a:srgbClr val="000000"/>
                </a:solidFill>
                <a:highlight>
                  <a:schemeClr val="lt1"/>
                </a:highlight>
              </a:rPr>
              <a:t>rganized outpatient service that delivers treatment services usually during the day as day treatment or partial hospitalization services</a:t>
            </a:r>
            <a:endParaRPr sz="1800">
              <a:solidFill>
                <a:srgbClr val="000000"/>
              </a:solidFill>
              <a:highlight>
                <a:schemeClr val="lt1"/>
              </a:highlight>
            </a:endParaRPr>
          </a:p>
          <a:p>
            <a:pPr marL="457200" lvl="0" indent="-342900" algn="l" rtl="0">
              <a:lnSpc>
                <a:spcPct val="90000"/>
              </a:lnSpc>
              <a:spcBef>
                <a:spcPts val="1000"/>
              </a:spcBef>
              <a:spcAft>
                <a:spcPts val="0"/>
              </a:spcAft>
              <a:buClr>
                <a:srgbClr val="000000"/>
              </a:buClr>
              <a:buSzPts val="1800"/>
              <a:buChar char="•"/>
            </a:pPr>
            <a:r>
              <a:rPr lang="en" sz="1800">
                <a:solidFill>
                  <a:srgbClr val="000000"/>
                </a:solidFill>
                <a:highlight>
                  <a:schemeClr val="lt1"/>
                </a:highlight>
              </a:rPr>
              <a:t>T</a:t>
            </a:r>
            <a:r>
              <a:rPr lang="en" sz="1800">
                <a:solidFill>
                  <a:srgbClr val="000000"/>
                </a:solidFill>
                <a:highlight>
                  <a:srgbClr val="FFFFFF"/>
                </a:highlight>
              </a:rPr>
              <a:t>ypically provides 20 or more hours of service a week for multidimensional instability that does not require 24-hour care</a:t>
            </a:r>
            <a:endParaRPr sz="1800">
              <a:solidFill>
                <a:srgbClr val="000000"/>
              </a:solidFill>
              <a:highlight>
                <a:srgbClr val="FFFFFF"/>
              </a:highlight>
            </a:endParaRPr>
          </a:p>
          <a:p>
            <a:pPr marL="457200" lvl="0" indent="-342900" algn="l" rtl="0">
              <a:lnSpc>
                <a:spcPct val="90000"/>
              </a:lnSpc>
              <a:spcBef>
                <a:spcPts val="1000"/>
              </a:spcBef>
              <a:spcAft>
                <a:spcPts val="1000"/>
              </a:spcAft>
              <a:buClr>
                <a:srgbClr val="000000"/>
              </a:buClr>
              <a:buSzPts val="1800"/>
              <a:buChar char="•"/>
            </a:pPr>
            <a:r>
              <a:rPr lang="en" sz="1800">
                <a:solidFill>
                  <a:srgbClr val="000000"/>
                </a:solidFill>
                <a:highlight>
                  <a:srgbClr val="FFFFFF"/>
                </a:highlight>
              </a:rPr>
              <a:t>Capable of meeting the complex needs of people with substance use disorders and co-occurring conditions </a:t>
            </a:r>
            <a:endParaRPr sz="1800">
              <a:solidFill>
                <a:srgbClr val="000000"/>
              </a:solidFill>
            </a:endParaRPr>
          </a:p>
        </p:txBody>
      </p:sp>
      <p:sp>
        <p:nvSpPr>
          <p:cNvPr id="391" name="Google Shape;391;p54"/>
          <p:cNvSpPr txBox="1"/>
          <p:nvPr/>
        </p:nvSpPr>
        <p:spPr>
          <a:xfrm>
            <a:off x="1625600" y="4349751"/>
            <a:ext cx="5429250" cy="19240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800">
                <a:solidFill>
                  <a:srgbClr val="FFFFFF"/>
                </a:solidFill>
                <a:latin typeface="Calibri"/>
                <a:ea typeface="Calibri"/>
                <a:cs typeface="Calibri"/>
                <a:sym typeface="Calibri"/>
              </a:rPr>
              <a:t>http://www.cignabehavioral.com/web/basicsite/provider/pdf/levelOfCareGuidelines.pdf</a:t>
            </a:r>
            <a:endParaRPr sz="800">
              <a:solidFill>
                <a:srgbClr val="FFFFFF"/>
              </a:solidFill>
              <a:latin typeface="Calibri"/>
              <a:ea typeface="Calibri"/>
              <a:cs typeface="Calibri"/>
              <a:sym typeface="Calibri"/>
            </a:endParaRPr>
          </a:p>
        </p:txBody>
      </p:sp>
      <p:sp>
        <p:nvSpPr>
          <p:cNvPr id="392" name="Google Shape;392;p54"/>
          <p:cNvSpPr txBox="1"/>
          <p:nvPr/>
        </p:nvSpPr>
        <p:spPr>
          <a:xfrm>
            <a:off x="6711325" y="4345825"/>
            <a:ext cx="2378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Mee-Lee, D. (2013)</a:t>
            </a:r>
            <a:endParaRPr sz="900">
              <a:solidFill>
                <a:schemeClr val="dk1"/>
              </a:solidFill>
            </a:endParaRPr>
          </a:p>
          <a:p>
            <a:pPr marL="0" lvl="0" indent="0" algn="l" rtl="0">
              <a:spcBef>
                <a:spcPts val="0"/>
              </a:spcBef>
              <a:spcAft>
                <a:spcPts val="0"/>
              </a:spcAft>
              <a:buNone/>
            </a:pPr>
            <a:r>
              <a:rPr lang="en" sz="900">
                <a:solidFill>
                  <a:schemeClr val="dk1"/>
                </a:solidFill>
              </a:rPr>
              <a:t>The ASAM Criteria, ASAM Continuum </a:t>
            </a:r>
            <a:r>
              <a:rPr lang="en" sz="900" u="sng">
                <a:solidFill>
                  <a:schemeClr val="hlink"/>
                </a:solidFill>
                <a:latin typeface="Calibri"/>
                <a:ea typeface="Calibri"/>
                <a:cs typeface="Calibri"/>
                <a:sym typeface="Calibri"/>
                <a:hlinkClick r:id="rId3"/>
              </a:rPr>
              <a:t>https://www.asamcontinuum.org/knowledgebase/what-are-the-asam-levels-of-care/</a:t>
            </a:r>
            <a:endParaRPr sz="11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5"/>
          <p:cNvSpPr txBox="1">
            <a:spLocks noGrp="1"/>
          </p:cNvSpPr>
          <p:nvPr>
            <p:ph type="title"/>
          </p:nvPr>
        </p:nvSpPr>
        <p:spPr>
          <a:xfrm>
            <a:off x="300900" y="273850"/>
            <a:ext cx="8368500" cy="994200"/>
          </a:xfrm>
          <a:prstGeom prst="rect">
            <a:avLst/>
          </a:prstGeom>
        </p:spPr>
        <p:txBody>
          <a:bodyPr spcFirstLastPara="1" wrap="square" lIns="68575" tIns="34275" rIns="68575" bIns="34275" anchor="ctr" anchorCtr="0">
            <a:noAutofit/>
          </a:bodyPr>
          <a:lstStyle/>
          <a:p>
            <a:pPr marL="171450" lvl="0" indent="0" algn="l" rtl="0">
              <a:lnSpc>
                <a:spcPct val="70000"/>
              </a:lnSpc>
              <a:spcBef>
                <a:spcPts val="400"/>
              </a:spcBef>
              <a:spcAft>
                <a:spcPts val="1000"/>
              </a:spcAft>
              <a:buNone/>
            </a:pPr>
            <a:r>
              <a:rPr lang="en" sz="2600" b="1">
                <a:solidFill>
                  <a:schemeClr val="dk1"/>
                </a:solidFill>
              </a:rPr>
              <a:t>3.1 – Clinically Managed Low-Intensity Residential Services</a:t>
            </a:r>
            <a:endParaRPr sz="2600" b="1"/>
          </a:p>
        </p:txBody>
      </p:sp>
      <p:sp>
        <p:nvSpPr>
          <p:cNvPr id="398" name="Google Shape;398;p5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Clr>
                <a:srgbClr val="000000"/>
              </a:buClr>
              <a:buSzPts val="1800"/>
              <a:buChar char="•"/>
            </a:pPr>
            <a:r>
              <a:rPr lang="en" sz="1800">
                <a:solidFill>
                  <a:srgbClr val="000000"/>
                </a:solidFill>
                <a:highlight>
                  <a:srgbClr val="FFFFFF"/>
                </a:highlight>
              </a:rPr>
              <a:t>Typically provides a 24 hour living support and structure with available trained personnel</a:t>
            </a:r>
            <a:endParaRPr sz="1800">
              <a:solidFill>
                <a:srgbClr val="000000"/>
              </a:solidFill>
              <a:highlight>
                <a:srgbClr val="FFFFFF"/>
              </a:highlight>
            </a:endParaRPr>
          </a:p>
          <a:p>
            <a:pPr marL="457200" lvl="0" indent="-342900" algn="l" rtl="0">
              <a:spcBef>
                <a:spcPts val="1000"/>
              </a:spcBef>
              <a:spcAft>
                <a:spcPts val="1000"/>
              </a:spcAft>
              <a:buClr>
                <a:srgbClr val="000000"/>
              </a:buClr>
              <a:buSzPts val="1800"/>
              <a:buChar char="•"/>
            </a:pPr>
            <a:r>
              <a:rPr lang="en" sz="1800">
                <a:solidFill>
                  <a:srgbClr val="000000"/>
                </a:solidFill>
                <a:highlight>
                  <a:srgbClr val="FFFFFF"/>
                </a:highlight>
              </a:rPr>
              <a:t>Offers at least 5 hours of clinical service a week</a:t>
            </a:r>
            <a:endParaRPr sz="2700">
              <a:solidFill>
                <a:srgbClr val="000000"/>
              </a:solidFill>
            </a:endParaRPr>
          </a:p>
        </p:txBody>
      </p:sp>
      <p:sp>
        <p:nvSpPr>
          <p:cNvPr id="399" name="Google Shape;399;p55"/>
          <p:cNvSpPr txBox="1"/>
          <p:nvPr/>
        </p:nvSpPr>
        <p:spPr>
          <a:xfrm>
            <a:off x="6711325" y="4345825"/>
            <a:ext cx="2378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Mee-Lee, D. (2013)</a:t>
            </a:r>
            <a:endParaRPr sz="900">
              <a:solidFill>
                <a:schemeClr val="dk1"/>
              </a:solidFill>
            </a:endParaRPr>
          </a:p>
          <a:p>
            <a:pPr marL="0" lvl="0" indent="0" algn="l" rtl="0">
              <a:spcBef>
                <a:spcPts val="0"/>
              </a:spcBef>
              <a:spcAft>
                <a:spcPts val="0"/>
              </a:spcAft>
              <a:buNone/>
            </a:pPr>
            <a:r>
              <a:rPr lang="en" sz="900">
                <a:solidFill>
                  <a:schemeClr val="dk1"/>
                </a:solidFill>
              </a:rPr>
              <a:t>The ASAM Criteria, ASAM Continuum </a:t>
            </a:r>
            <a:r>
              <a:rPr lang="en" sz="900" u="sng">
                <a:solidFill>
                  <a:schemeClr val="hlink"/>
                </a:solidFill>
                <a:latin typeface="Calibri"/>
                <a:ea typeface="Calibri"/>
                <a:cs typeface="Calibri"/>
                <a:sym typeface="Calibri"/>
                <a:hlinkClick r:id="rId3"/>
              </a:rPr>
              <a:t>https://www.asamcontinuum.org/knowledgebase/what-are-the-asam-levels-of-care/</a:t>
            </a:r>
            <a:endParaRPr sz="11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6"/>
          <p:cNvSpPr txBox="1">
            <a:spLocks noGrp="1"/>
          </p:cNvSpPr>
          <p:nvPr>
            <p:ph type="title"/>
          </p:nvPr>
        </p:nvSpPr>
        <p:spPr>
          <a:xfrm>
            <a:off x="310300" y="273850"/>
            <a:ext cx="8368800" cy="994200"/>
          </a:xfrm>
          <a:prstGeom prst="rect">
            <a:avLst/>
          </a:prstGeom>
        </p:spPr>
        <p:txBody>
          <a:bodyPr spcFirstLastPara="1" wrap="square" lIns="68575" tIns="34275" rIns="68575" bIns="34275" anchor="ctr" anchorCtr="0">
            <a:noAutofit/>
          </a:bodyPr>
          <a:lstStyle/>
          <a:p>
            <a:pPr marL="0" lvl="0" indent="0" algn="l" rtl="0">
              <a:lnSpc>
                <a:spcPct val="70000"/>
              </a:lnSpc>
              <a:spcBef>
                <a:spcPts val="400"/>
              </a:spcBef>
              <a:spcAft>
                <a:spcPts val="1000"/>
              </a:spcAft>
              <a:buNone/>
            </a:pPr>
            <a:r>
              <a:rPr lang="en" sz="1900" b="1">
                <a:solidFill>
                  <a:schemeClr val="dk1"/>
                </a:solidFill>
              </a:rPr>
              <a:t>*3.3 – Clinically Managed Population-Specific High-Intensity Residential Services</a:t>
            </a:r>
            <a:endParaRPr sz="1900" b="1"/>
          </a:p>
        </p:txBody>
      </p:sp>
      <p:sp>
        <p:nvSpPr>
          <p:cNvPr id="405" name="Google Shape;405;p5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Clr>
                <a:srgbClr val="000000"/>
              </a:buClr>
              <a:buSzPts val="1800"/>
              <a:buChar char="•"/>
            </a:pPr>
            <a:r>
              <a:rPr lang="en" sz="1800">
                <a:solidFill>
                  <a:srgbClr val="000000"/>
                </a:solidFill>
                <a:highlight>
                  <a:srgbClr val="FFFFFF"/>
                </a:highlight>
              </a:rPr>
              <a:t>Adult only level of care </a:t>
            </a:r>
            <a:endParaRPr sz="1800">
              <a:solidFill>
                <a:srgbClr val="000000"/>
              </a:solidFill>
              <a:highlight>
                <a:srgbClr val="FFFFFF"/>
              </a:highlight>
            </a:endParaRPr>
          </a:p>
          <a:p>
            <a:pPr marL="457200" lvl="0" indent="-342900" algn="l" rtl="0">
              <a:spcBef>
                <a:spcPts val="1000"/>
              </a:spcBef>
              <a:spcAft>
                <a:spcPts val="0"/>
              </a:spcAft>
              <a:buClr>
                <a:srgbClr val="000000"/>
              </a:buClr>
              <a:buSzPts val="1800"/>
              <a:buChar char="•"/>
            </a:pPr>
            <a:r>
              <a:rPr lang="en" sz="1800">
                <a:solidFill>
                  <a:srgbClr val="000000"/>
                </a:solidFill>
                <a:highlight>
                  <a:srgbClr val="FFFFFF"/>
                </a:highlight>
              </a:rPr>
              <a:t>Typically offers 24-hour care with trained counselors</a:t>
            </a:r>
            <a:endParaRPr sz="1800">
              <a:solidFill>
                <a:srgbClr val="000000"/>
              </a:solidFill>
              <a:highlight>
                <a:srgbClr val="FFFFFF"/>
              </a:highlight>
            </a:endParaRPr>
          </a:p>
          <a:p>
            <a:pPr marL="457200" lvl="0" indent="-342900" algn="l" rtl="0">
              <a:spcBef>
                <a:spcPts val="1000"/>
              </a:spcBef>
              <a:spcAft>
                <a:spcPts val="1000"/>
              </a:spcAft>
              <a:buClr>
                <a:srgbClr val="000000"/>
              </a:buClr>
              <a:buSzPts val="1800"/>
              <a:buChar char="•"/>
            </a:pPr>
            <a:r>
              <a:rPr lang="en" sz="1800">
                <a:solidFill>
                  <a:srgbClr val="000000"/>
                </a:solidFill>
                <a:highlight>
                  <a:srgbClr val="FFFFFF"/>
                </a:highlight>
              </a:rPr>
              <a:t>Stabilization and treatment for those with cognitive or other impairments unable to use full active milieu or therapeutic community</a:t>
            </a:r>
            <a:endParaRPr sz="2700">
              <a:solidFill>
                <a:srgbClr val="000000"/>
              </a:solidFill>
            </a:endParaRPr>
          </a:p>
        </p:txBody>
      </p:sp>
      <p:sp>
        <p:nvSpPr>
          <p:cNvPr id="406" name="Google Shape;406;p56"/>
          <p:cNvSpPr txBox="1"/>
          <p:nvPr/>
        </p:nvSpPr>
        <p:spPr>
          <a:xfrm>
            <a:off x="6711325" y="4345825"/>
            <a:ext cx="2378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Mee-Lee, D. (2013)</a:t>
            </a:r>
            <a:endParaRPr sz="900">
              <a:solidFill>
                <a:schemeClr val="dk1"/>
              </a:solidFill>
            </a:endParaRPr>
          </a:p>
          <a:p>
            <a:pPr marL="0" lvl="0" indent="0" algn="l" rtl="0">
              <a:spcBef>
                <a:spcPts val="0"/>
              </a:spcBef>
              <a:spcAft>
                <a:spcPts val="0"/>
              </a:spcAft>
              <a:buNone/>
            </a:pPr>
            <a:r>
              <a:rPr lang="en" sz="900">
                <a:solidFill>
                  <a:schemeClr val="dk1"/>
                </a:solidFill>
              </a:rPr>
              <a:t>The ASAM Criteria, ASAM Continuum </a:t>
            </a:r>
            <a:r>
              <a:rPr lang="en" sz="900" u="sng">
                <a:solidFill>
                  <a:schemeClr val="hlink"/>
                </a:solidFill>
                <a:latin typeface="Calibri"/>
                <a:ea typeface="Calibri"/>
                <a:cs typeface="Calibri"/>
                <a:sym typeface="Calibri"/>
                <a:hlinkClick r:id="rId3"/>
              </a:rPr>
              <a:t>https://www.asamcontinuum.org/knowledgebase/what-are-the-asam-levels-of-care/</a:t>
            </a:r>
            <a:endParaRPr sz="11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7"/>
          <p:cNvSpPr txBox="1">
            <a:spLocks noGrp="1"/>
          </p:cNvSpPr>
          <p:nvPr>
            <p:ph type="title"/>
          </p:nvPr>
        </p:nvSpPr>
        <p:spPr>
          <a:xfrm>
            <a:off x="451350" y="273850"/>
            <a:ext cx="8284200" cy="994200"/>
          </a:xfrm>
          <a:prstGeom prst="rect">
            <a:avLst/>
          </a:prstGeom>
        </p:spPr>
        <p:txBody>
          <a:bodyPr spcFirstLastPara="1" wrap="square" lIns="68575" tIns="34275" rIns="68575" bIns="34275" anchor="ctr" anchorCtr="0">
            <a:noAutofit/>
          </a:bodyPr>
          <a:lstStyle/>
          <a:p>
            <a:pPr marL="0" lvl="0" indent="0" algn="l" rtl="0">
              <a:lnSpc>
                <a:spcPct val="70000"/>
              </a:lnSpc>
              <a:spcBef>
                <a:spcPts val="400"/>
              </a:spcBef>
              <a:spcAft>
                <a:spcPts val="1000"/>
              </a:spcAft>
              <a:buNone/>
            </a:pPr>
            <a:r>
              <a:rPr lang="en" sz="2400" b="1">
                <a:solidFill>
                  <a:schemeClr val="dk1"/>
                </a:solidFill>
              </a:rPr>
              <a:t>3.5 – Clinically Managed Medium-Intensity Residential Services</a:t>
            </a:r>
            <a:endParaRPr sz="2400" b="1"/>
          </a:p>
        </p:txBody>
      </p:sp>
      <p:sp>
        <p:nvSpPr>
          <p:cNvPr id="412" name="Google Shape;412;p57"/>
          <p:cNvSpPr txBox="1">
            <a:spLocks noGrp="1"/>
          </p:cNvSpPr>
          <p:nvPr>
            <p:ph type="body" idx="1"/>
          </p:nvPr>
        </p:nvSpPr>
        <p:spPr>
          <a:xfrm>
            <a:off x="628650" y="1077719"/>
            <a:ext cx="7886700" cy="32634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Clr>
                <a:srgbClr val="000000"/>
              </a:buClr>
              <a:buSzPts val="1800"/>
              <a:buChar char="•"/>
            </a:pPr>
            <a:r>
              <a:rPr lang="en" sz="1800">
                <a:solidFill>
                  <a:srgbClr val="000000"/>
                </a:solidFill>
                <a:highlight>
                  <a:srgbClr val="FFFFFF"/>
                </a:highlight>
              </a:rPr>
              <a:t>Provides 24-hour care with trained counselors to stabilize multidimensional imminent danger and prepare for outpatient treatment</a:t>
            </a:r>
            <a:endParaRPr sz="1800">
              <a:solidFill>
                <a:srgbClr val="000000"/>
              </a:solidFill>
              <a:highlight>
                <a:srgbClr val="FFFFFF"/>
              </a:highlight>
            </a:endParaRPr>
          </a:p>
          <a:p>
            <a:pPr marL="457200" lvl="0" indent="-342900" algn="l" rtl="0">
              <a:spcBef>
                <a:spcPts val="1000"/>
              </a:spcBef>
              <a:spcAft>
                <a:spcPts val="1000"/>
              </a:spcAft>
              <a:buClr>
                <a:srgbClr val="000000"/>
              </a:buClr>
              <a:buSzPts val="1800"/>
              <a:buChar char="•"/>
            </a:pPr>
            <a:r>
              <a:rPr lang="en" sz="1800">
                <a:solidFill>
                  <a:srgbClr val="000000"/>
                </a:solidFill>
                <a:highlight>
                  <a:srgbClr val="FFFFFF"/>
                </a:highlight>
              </a:rPr>
              <a:t>Patients in this level are able to tolerate and use full active milieu or therapeutic communities</a:t>
            </a:r>
            <a:endParaRPr sz="2700">
              <a:solidFill>
                <a:srgbClr val="000000"/>
              </a:solidFill>
            </a:endParaRPr>
          </a:p>
        </p:txBody>
      </p:sp>
      <p:sp>
        <p:nvSpPr>
          <p:cNvPr id="413" name="Google Shape;413;p57"/>
          <p:cNvSpPr txBox="1"/>
          <p:nvPr/>
        </p:nvSpPr>
        <p:spPr>
          <a:xfrm>
            <a:off x="6711325" y="4345825"/>
            <a:ext cx="2378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Mee-Lee, D. (2013)</a:t>
            </a:r>
            <a:endParaRPr sz="900">
              <a:solidFill>
                <a:schemeClr val="dk1"/>
              </a:solidFill>
            </a:endParaRPr>
          </a:p>
          <a:p>
            <a:pPr marL="0" lvl="0" indent="0" algn="l" rtl="0">
              <a:spcBef>
                <a:spcPts val="0"/>
              </a:spcBef>
              <a:spcAft>
                <a:spcPts val="0"/>
              </a:spcAft>
              <a:buNone/>
            </a:pPr>
            <a:r>
              <a:rPr lang="en" sz="900">
                <a:solidFill>
                  <a:schemeClr val="dk1"/>
                </a:solidFill>
              </a:rPr>
              <a:t>The ASAM Criteria, ASAM Continuum </a:t>
            </a:r>
            <a:r>
              <a:rPr lang="en" sz="900" u="sng">
                <a:solidFill>
                  <a:schemeClr val="hlink"/>
                </a:solidFill>
                <a:latin typeface="Calibri"/>
                <a:ea typeface="Calibri"/>
                <a:cs typeface="Calibri"/>
                <a:sym typeface="Calibri"/>
                <a:hlinkClick r:id="rId3"/>
              </a:rPr>
              <a:t>https://www.asamcontinuum.org/knowledgebase/what-are-the-asam-levels-of-care/</a:t>
            </a:r>
            <a:endParaRPr sz="11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8"/>
          <p:cNvSpPr txBox="1">
            <a:spLocks noGrp="1"/>
          </p:cNvSpPr>
          <p:nvPr>
            <p:ph type="title"/>
          </p:nvPr>
        </p:nvSpPr>
        <p:spPr>
          <a:xfrm>
            <a:off x="460750" y="139950"/>
            <a:ext cx="8321700" cy="994200"/>
          </a:xfrm>
          <a:prstGeom prst="rect">
            <a:avLst/>
          </a:prstGeom>
        </p:spPr>
        <p:txBody>
          <a:bodyPr spcFirstLastPara="1" wrap="square" lIns="68575" tIns="34275" rIns="68575" bIns="34275" anchor="ctr" anchorCtr="0">
            <a:noAutofit/>
          </a:bodyPr>
          <a:lstStyle/>
          <a:p>
            <a:pPr marL="0" lvl="0" indent="0" algn="l" rtl="0">
              <a:lnSpc>
                <a:spcPct val="70000"/>
              </a:lnSpc>
              <a:spcBef>
                <a:spcPts val="400"/>
              </a:spcBef>
              <a:spcAft>
                <a:spcPts val="1000"/>
              </a:spcAft>
              <a:buNone/>
            </a:pPr>
            <a:r>
              <a:rPr lang="en" sz="2600" b="1">
                <a:solidFill>
                  <a:schemeClr val="dk1"/>
                </a:solidFill>
              </a:rPr>
              <a:t>3.7 – Medically </a:t>
            </a:r>
            <a:r>
              <a:rPr lang="en" sz="2600" b="1" i="1">
                <a:solidFill>
                  <a:schemeClr val="dk1"/>
                </a:solidFill>
              </a:rPr>
              <a:t>Monitored</a:t>
            </a:r>
            <a:r>
              <a:rPr lang="en" sz="2600" b="1">
                <a:solidFill>
                  <a:schemeClr val="dk1"/>
                </a:solidFill>
              </a:rPr>
              <a:t> High-Intensity Inpatient Services</a:t>
            </a:r>
            <a:endParaRPr sz="2600" b="1"/>
          </a:p>
        </p:txBody>
      </p:sp>
      <p:sp>
        <p:nvSpPr>
          <p:cNvPr id="419" name="Google Shape;419;p58"/>
          <p:cNvSpPr txBox="1">
            <a:spLocks noGrp="1"/>
          </p:cNvSpPr>
          <p:nvPr>
            <p:ph type="body" idx="1"/>
          </p:nvPr>
        </p:nvSpPr>
        <p:spPr>
          <a:xfrm>
            <a:off x="628650" y="1134144"/>
            <a:ext cx="7886700" cy="3263400"/>
          </a:xfrm>
          <a:prstGeom prst="rect">
            <a:avLst/>
          </a:prstGeom>
        </p:spPr>
        <p:txBody>
          <a:bodyPr spcFirstLastPara="1" wrap="square" lIns="68575" tIns="34275" rIns="68575" bIns="34275" anchor="t" anchorCtr="0">
            <a:noAutofit/>
          </a:bodyPr>
          <a:lstStyle/>
          <a:p>
            <a:pPr marL="457200" lvl="0" indent="-336550" algn="l" rtl="0">
              <a:spcBef>
                <a:spcPts val="800"/>
              </a:spcBef>
              <a:spcAft>
                <a:spcPts val="0"/>
              </a:spcAft>
              <a:buClr>
                <a:srgbClr val="000000"/>
              </a:buClr>
              <a:buSzPts val="1700"/>
              <a:buChar char="•"/>
            </a:pPr>
            <a:r>
              <a:rPr lang="en" sz="1700">
                <a:solidFill>
                  <a:srgbClr val="000000"/>
                </a:solidFill>
                <a:highlight>
                  <a:srgbClr val="FFFFFF"/>
                </a:highlight>
              </a:rPr>
              <a:t>Provides 24-hour nursing care with a physician’s availability </a:t>
            </a:r>
            <a:endParaRPr sz="1700">
              <a:solidFill>
                <a:srgbClr val="000000"/>
              </a:solidFill>
              <a:highlight>
                <a:srgbClr val="FFFFFF"/>
              </a:highlight>
            </a:endParaRPr>
          </a:p>
          <a:p>
            <a:pPr marL="457200" lvl="0" indent="-336550" algn="l" rtl="0">
              <a:spcBef>
                <a:spcPts val="1000"/>
              </a:spcBef>
              <a:spcAft>
                <a:spcPts val="0"/>
              </a:spcAft>
              <a:buClr>
                <a:srgbClr val="000000"/>
              </a:buClr>
              <a:buSzPts val="1700"/>
              <a:buChar char="•"/>
            </a:pPr>
            <a:r>
              <a:rPr lang="en" sz="1700">
                <a:solidFill>
                  <a:srgbClr val="000000"/>
                </a:solidFill>
                <a:highlight>
                  <a:srgbClr val="FFFFFF"/>
                </a:highlight>
              </a:rPr>
              <a:t>Patients in this level of care require medication and have a recent history of withdrawal management at a less intensive level of care </a:t>
            </a:r>
            <a:endParaRPr sz="1700">
              <a:solidFill>
                <a:srgbClr val="000000"/>
              </a:solidFill>
              <a:highlight>
                <a:srgbClr val="FFFFFF"/>
              </a:highlight>
            </a:endParaRPr>
          </a:p>
          <a:p>
            <a:pPr marL="457200" lvl="0" indent="-336550" algn="l" rtl="0">
              <a:spcBef>
                <a:spcPts val="1000"/>
              </a:spcBef>
              <a:spcAft>
                <a:spcPts val="1000"/>
              </a:spcAft>
              <a:buClr>
                <a:srgbClr val="000000"/>
              </a:buClr>
              <a:buSzPts val="1700"/>
              <a:buChar char="•"/>
            </a:pPr>
            <a:r>
              <a:rPr lang="en" sz="1700">
                <a:solidFill>
                  <a:srgbClr val="000000"/>
                </a:solidFill>
                <a:highlight>
                  <a:srgbClr val="FFFFFF"/>
                </a:highlight>
              </a:rPr>
              <a:t>Appropriate setting for patients with “subacute biomedical and emotional, behavioral, or cognitive problems that are so severe that they require inpatient treatment”</a:t>
            </a:r>
            <a:endParaRPr sz="2600">
              <a:solidFill>
                <a:srgbClr val="000000"/>
              </a:solidFill>
            </a:endParaRPr>
          </a:p>
        </p:txBody>
      </p:sp>
      <p:sp>
        <p:nvSpPr>
          <p:cNvPr id="420" name="Google Shape;420;p58"/>
          <p:cNvSpPr txBox="1"/>
          <p:nvPr/>
        </p:nvSpPr>
        <p:spPr>
          <a:xfrm>
            <a:off x="6711325" y="4345825"/>
            <a:ext cx="2378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Mee-Lee, D. (2013)</a:t>
            </a:r>
            <a:endParaRPr sz="900">
              <a:solidFill>
                <a:schemeClr val="dk1"/>
              </a:solidFill>
            </a:endParaRPr>
          </a:p>
          <a:p>
            <a:pPr marL="0" lvl="0" indent="0" algn="l" rtl="0">
              <a:spcBef>
                <a:spcPts val="0"/>
              </a:spcBef>
              <a:spcAft>
                <a:spcPts val="0"/>
              </a:spcAft>
              <a:buNone/>
            </a:pPr>
            <a:r>
              <a:rPr lang="en" sz="900">
                <a:solidFill>
                  <a:schemeClr val="dk1"/>
                </a:solidFill>
              </a:rPr>
              <a:t>The ASAM Criteria, ASAM Continuum </a:t>
            </a:r>
            <a:r>
              <a:rPr lang="en" sz="900" u="sng">
                <a:solidFill>
                  <a:schemeClr val="hlink"/>
                </a:solidFill>
                <a:latin typeface="Calibri"/>
                <a:ea typeface="Calibri"/>
                <a:cs typeface="Calibri"/>
                <a:sym typeface="Calibri"/>
                <a:hlinkClick r:id="rId3"/>
              </a:rPr>
              <a:t>https://www.asamcontinuum.org/knowledgebase/what-are-the-asam-levels-of-care/</a:t>
            </a:r>
            <a:endParaRPr sz="11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9"/>
          <p:cNvSpPr txBox="1">
            <a:spLocks noGrp="1"/>
          </p:cNvSpPr>
          <p:nvPr>
            <p:ph type="title"/>
          </p:nvPr>
        </p:nvSpPr>
        <p:spPr>
          <a:xfrm>
            <a:off x="460750" y="273850"/>
            <a:ext cx="8303100" cy="994200"/>
          </a:xfrm>
          <a:prstGeom prst="rect">
            <a:avLst/>
          </a:prstGeom>
        </p:spPr>
        <p:txBody>
          <a:bodyPr spcFirstLastPara="1" wrap="square" lIns="68575" tIns="34275" rIns="68575" bIns="34275" anchor="ctr" anchorCtr="0">
            <a:noAutofit/>
          </a:bodyPr>
          <a:lstStyle/>
          <a:p>
            <a:pPr marL="0" lvl="0" indent="0" algn="l" rtl="0">
              <a:lnSpc>
                <a:spcPct val="70000"/>
              </a:lnSpc>
              <a:spcBef>
                <a:spcPts val="800"/>
              </a:spcBef>
              <a:spcAft>
                <a:spcPts val="1000"/>
              </a:spcAft>
              <a:buNone/>
            </a:pPr>
            <a:r>
              <a:rPr lang="en" sz="3000" b="1"/>
              <a:t>4 - Medically </a:t>
            </a:r>
            <a:r>
              <a:rPr lang="en" sz="3000" b="1" i="1"/>
              <a:t>Managed</a:t>
            </a:r>
            <a:r>
              <a:rPr lang="en" sz="3000" b="1"/>
              <a:t> Intensive Inpatient Services</a:t>
            </a:r>
            <a:endParaRPr sz="3000" b="1"/>
          </a:p>
        </p:txBody>
      </p:sp>
      <p:sp>
        <p:nvSpPr>
          <p:cNvPr id="426" name="Google Shape;426;p59"/>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Clr>
                <a:srgbClr val="000000"/>
              </a:buClr>
              <a:buSzPts val="1800"/>
              <a:buChar char="•"/>
            </a:pPr>
            <a:r>
              <a:rPr lang="en" sz="1800">
                <a:solidFill>
                  <a:srgbClr val="000000"/>
                </a:solidFill>
                <a:highlight>
                  <a:srgbClr val="FFFFFF"/>
                </a:highlight>
              </a:rPr>
              <a:t>Offers 24-hour nursing care and daily physician care for severe, unstable problems in ASAM Dimensions 1, 2 or 3</a:t>
            </a:r>
            <a:endParaRPr sz="1800">
              <a:solidFill>
                <a:srgbClr val="000000"/>
              </a:solidFill>
              <a:highlight>
                <a:srgbClr val="FFFFFF"/>
              </a:highlight>
            </a:endParaRPr>
          </a:p>
          <a:p>
            <a:pPr marL="457200" lvl="0" indent="-342900" algn="l" rtl="0">
              <a:spcBef>
                <a:spcPts val="1000"/>
              </a:spcBef>
              <a:spcAft>
                <a:spcPts val="0"/>
              </a:spcAft>
              <a:buClr>
                <a:srgbClr val="000000"/>
              </a:buClr>
              <a:buSzPts val="1800"/>
              <a:buChar char="•"/>
            </a:pPr>
            <a:r>
              <a:rPr lang="en" sz="1800">
                <a:solidFill>
                  <a:srgbClr val="000000"/>
                </a:solidFill>
                <a:highlight>
                  <a:srgbClr val="FFFFFF"/>
                </a:highlight>
              </a:rPr>
              <a:t>Counseling is available 16 hours a day to engage patients in treatment</a:t>
            </a:r>
            <a:endParaRPr sz="1800">
              <a:solidFill>
                <a:srgbClr val="000000"/>
              </a:solidFill>
              <a:highlight>
                <a:srgbClr val="FFFFFF"/>
              </a:highlight>
            </a:endParaRPr>
          </a:p>
          <a:p>
            <a:pPr marL="457200" lvl="0" indent="-342900" algn="l" rtl="0">
              <a:spcBef>
                <a:spcPts val="1000"/>
              </a:spcBef>
              <a:spcAft>
                <a:spcPts val="1000"/>
              </a:spcAft>
              <a:buClr>
                <a:srgbClr val="000000"/>
              </a:buClr>
              <a:buSzPts val="1800"/>
              <a:buChar char="•"/>
            </a:pPr>
            <a:r>
              <a:rPr lang="en" sz="1800"/>
              <a:t>Stabilization with plan to continue care post discharge</a:t>
            </a:r>
            <a:endParaRPr sz="2500">
              <a:solidFill>
                <a:srgbClr val="000000"/>
              </a:solidFill>
              <a:highlight>
                <a:srgbClr val="FFFFFF"/>
              </a:highlight>
            </a:endParaRPr>
          </a:p>
        </p:txBody>
      </p:sp>
      <p:sp>
        <p:nvSpPr>
          <p:cNvPr id="427" name="Google Shape;427;p59"/>
          <p:cNvSpPr txBox="1"/>
          <p:nvPr/>
        </p:nvSpPr>
        <p:spPr>
          <a:xfrm>
            <a:off x="6711325" y="4345825"/>
            <a:ext cx="2378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Mee-Lee, D. (2013)</a:t>
            </a:r>
            <a:endParaRPr sz="900">
              <a:solidFill>
                <a:schemeClr val="dk1"/>
              </a:solidFill>
            </a:endParaRPr>
          </a:p>
          <a:p>
            <a:pPr marL="0" lvl="0" indent="0" algn="l" rtl="0">
              <a:spcBef>
                <a:spcPts val="0"/>
              </a:spcBef>
              <a:spcAft>
                <a:spcPts val="0"/>
              </a:spcAft>
              <a:buNone/>
            </a:pPr>
            <a:r>
              <a:rPr lang="en" sz="900">
                <a:solidFill>
                  <a:schemeClr val="dk1"/>
                </a:solidFill>
              </a:rPr>
              <a:t>The ASAM Criteria, ASAM Continuum </a:t>
            </a:r>
            <a:r>
              <a:rPr lang="en" sz="900" u="sng">
                <a:solidFill>
                  <a:schemeClr val="hlink"/>
                </a:solidFill>
                <a:latin typeface="Calibri"/>
                <a:ea typeface="Calibri"/>
                <a:cs typeface="Calibri"/>
                <a:sym typeface="Calibri"/>
                <a:hlinkClick r:id="rId3"/>
              </a:rPr>
              <a:t>https://www.asamcontinuum.org/knowledgebase/what-are-the-asam-levels-of-care/</a:t>
            </a:r>
            <a:endParaRPr sz="11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4" descr="A picture containing qr code&#10;&#10;Description automatically generated"/>
          <p:cNvPicPr preferRelativeResize="0"/>
          <p:nvPr/>
        </p:nvPicPr>
        <p:blipFill rotWithShape="1">
          <a:blip r:embed="rId3">
            <a:alphaModFix/>
          </a:blip>
          <a:srcRect/>
          <a:stretch/>
        </p:blipFill>
        <p:spPr>
          <a:xfrm>
            <a:off x="0" y="291356"/>
            <a:ext cx="9144000" cy="1515292"/>
          </a:xfrm>
          <a:prstGeom prst="rect">
            <a:avLst/>
          </a:prstGeom>
          <a:noFill/>
          <a:ln>
            <a:noFill/>
          </a:ln>
        </p:spPr>
      </p:pic>
      <p:sp>
        <p:nvSpPr>
          <p:cNvPr id="194" name="Google Shape;194;p34"/>
          <p:cNvSpPr txBox="1"/>
          <p:nvPr/>
        </p:nvSpPr>
        <p:spPr>
          <a:xfrm>
            <a:off x="1026150" y="2021283"/>
            <a:ext cx="7091700" cy="2343683"/>
          </a:xfrm>
          <a:prstGeom prst="rect">
            <a:avLst/>
          </a:prstGeom>
          <a:noFill/>
          <a:ln>
            <a:noFill/>
          </a:ln>
        </p:spPr>
        <p:txBody>
          <a:bodyPr spcFirstLastPara="1" wrap="square" lIns="68575" tIns="34275" rIns="68575" bIns="34275" anchor="t" anchorCtr="0">
            <a:noAutofit/>
          </a:bodyPr>
          <a:lstStyle/>
          <a:p>
            <a:pPr marL="342900" marR="0" lvl="0" indent="-349250" algn="l" rtl="0">
              <a:spcBef>
                <a:spcPts val="0"/>
              </a:spcBef>
              <a:spcAft>
                <a:spcPts val="0"/>
              </a:spcAft>
              <a:buClr>
                <a:srgbClr val="E5673E"/>
              </a:buClr>
              <a:buSzPts val="1700"/>
              <a:buFont typeface="Calibri"/>
              <a:buAutoNum type="arabicParenR"/>
            </a:pPr>
            <a:r>
              <a:rPr lang="en" sz="1700" b="0" i="0" u="none" strike="noStrike" cap="none" dirty="0">
                <a:solidFill>
                  <a:schemeClr val="tx1">
                    <a:lumMod val="65000"/>
                    <a:lumOff val="35000"/>
                  </a:schemeClr>
                </a:solidFill>
                <a:latin typeface="Calibri"/>
                <a:ea typeface="Calibri"/>
                <a:cs typeface="Calibri"/>
                <a:sym typeface="Calibri"/>
              </a:rPr>
              <a:t>The Impact of Substance Use on the Developing Adolescent Brain</a:t>
            </a:r>
          </a:p>
          <a:p>
            <a:pPr marL="342900" marR="0" lvl="0" indent="-349250" algn="l" rtl="0">
              <a:spcBef>
                <a:spcPts val="0"/>
              </a:spcBef>
              <a:spcAft>
                <a:spcPts val="0"/>
              </a:spcAft>
              <a:buClr>
                <a:srgbClr val="E5673E"/>
              </a:buClr>
              <a:buSzPts val="1700"/>
              <a:buFont typeface="Calibri"/>
              <a:buAutoNum type="arabicParenR"/>
            </a:pPr>
            <a:endParaRPr sz="1100" dirty="0">
              <a:solidFill>
                <a:schemeClr val="tx1">
                  <a:lumMod val="65000"/>
                  <a:lumOff val="35000"/>
                </a:schemeClr>
              </a:solidFill>
            </a:endParaRPr>
          </a:p>
          <a:p>
            <a:pPr marL="342900" marR="0" lvl="0" indent="-349250" algn="l" rtl="0">
              <a:spcBef>
                <a:spcPts val="600"/>
              </a:spcBef>
              <a:spcAft>
                <a:spcPts val="0"/>
              </a:spcAft>
              <a:buClr>
                <a:srgbClr val="E5673E"/>
              </a:buClr>
              <a:buSzPts val="1700"/>
              <a:buFont typeface="Calibri"/>
              <a:buAutoNum type="arabicParenR"/>
            </a:pPr>
            <a:r>
              <a:rPr lang="en" sz="1700" b="0" i="0" u="none" strike="noStrike" cap="none" dirty="0">
                <a:solidFill>
                  <a:schemeClr val="tx1">
                    <a:lumMod val="65000"/>
                    <a:lumOff val="35000"/>
                  </a:schemeClr>
                </a:solidFill>
                <a:latin typeface="Calibri"/>
                <a:ea typeface="Calibri"/>
                <a:cs typeface="Calibri"/>
                <a:sym typeface="Calibri"/>
              </a:rPr>
              <a:t>Who's Doing What?: The Epidemiology of Adolescent Substance Use</a:t>
            </a:r>
          </a:p>
          <a:p>
            <a:pPr marL="342900" marR="0" lvl="0" indent="-349250" algn="l" rtl="0">
              <a:spcBef>
                <a:spcPts val="600"/>
              </a:spcBef>
              <a:spcAft>
                <a:spcPts val="0"/>
              </a:spcAft>
              <a:buClr>
                <a:srgbClr val="E5673E"/>
              </a:buClr>
              <a:buSzPts val="1700"/>
              <a:buFont typeface="Calibri"/>
              <a:buAutoNum type="arabicParenR"/>
            </a:pPr>
            <a:endParaRPr sz="1100" dirty="0">
              <a:solidFill>
                <a:schemeClr val="tx1">
                  <a:lumMod val="65000"/>
                  <a:lumOff val="35000"/>
                </a:schemeClr>
              </a:solidFill>
            </a:endParaRPr>
          </a:p>
          <a:p>
            <a:pPr marL="342900" marR="0" lvl="0" indent="-349250" algn="l" rtl="0">
              <a:spcBef>
                <a:spcPts val="600"/>
              </a:spcBef>
              <a:spcAft>
                <a:spcPts val="0"/>
              </a:spcAft>
              <a:buClr>
                <a:srgbClr val="E5673E"/>
              </a:buClr>
              <a:buSzPts val="1700"/>
              <a:buFont typeface="Calibri"/>
              <a:buAutoNum type="arabicParenR"/>
            </a:pPr>
            <a:r>
              <a:rPr lang="en" sz="1700" b="0" i="0" u="none" strike="noStrike" cap="none" dirty="0">
                <a:solidFill>
                  <a:schemeClr val="tx1">
                    <a:lumMod val="65000"/>
                    <a:lumOff val="35000"/>
                  </a:schemeClr>
                </a:solidFill>
                <a:latin typeface="Calibri"/>
                <a:ea typeface="Calibri"/>
                <a:cs typeface="Calibri"/>
                <a:sym typeface="Calibri"/>
              </a:rPr>
              <a:t>Substance Use Interventions for Adolescents and Transitional Age Youth</a:t>
            </a:r>
          </a:p>
          <a:p>
            <a:pPr marL="342900" marR="0" lvl="0" indent="-349250" algn="l" rtl="0">
              <a:spcBef>
                <a:spcPts val="600"/>
              </a:spcBef>
              <a:spcAft>
                <a:spcPts val="0"/>
              </a:spcAft>
              <a:buClr>
                <a:srgbClr val="E5673E"/>
              </a:buClr>
              <a:buSzPts val="1700"/>
              <a:buFont typeface="Calibri"/>
              <a:buAutoNum type="arabicParenR"/>
            </a:pPr>
            <a:endParaRPr sz="1100" dirty="0">
              <a:solidFill>
                <a:schemeClr val="tx1">
                  <a:lumMod val="65000"/>
                  <a:lumOff val="35000"/>
                </a:schemeClr>
              </a:solidFill>
            </a:endParaRPr>
          </a:p>
          <a:p>
            <a:pPr marL="342900" marR="0" lvl="0" indent="-349250" algn="l" rtl="0">
              <a:spcBef>
                <a:spcPts val="600"/>
              </a:spcBef>
              <a:spcAft>
                <a:spcPts val="0"/>
              </a:spcAft>
              <a:buClr>
                <a:srgbClr val="E5673E"/>
              </a:buClr>
              <a:buSzPts val="1700"/>
              <a:buFont typeface="Calibri"/>
              <a:buAutoNum type="arabicParenR"/>
            </a:pPr>
            <a:r>
              <a:rPr lang="en" sz="1700" b="0" i="0" u="none" strike="noStrike" cap="none" dirty="0">
                <a:solidFill>
                  <a:schemeClr val="tx1">
                    <a:lumMod val="65000"/>
                    <a:lumOff val="35000"/>
                  </a:schemeClr>
                </a:solidFill>
                <a:latin typeface="Calibri"/>
                <a:ea typeface="Calibri"/>
                <a:cs typeface="Calibri"/>
                <a:sym typeface="Calibri"/>
              </a:rPr>
              <a:t>Integrating Stigmatized Loss and Disenfranchised Grief into the SBIRT Model</a:t>
            </a:r>
          </a:p>
          <a:p>
            <a:pPr marR="0" lvl="0" algn="l" rtl="0">
              <a:spcBef>
                <a:spcPts val="600"/>
              </a:spcBef>
              <a:spcAft>
                <a:spcPts val="0"/>
              </a:spcAft>
              <a:buClr>
                <a:srgbClr val="E5673E"/>
              </a:buClr>
              <a:buSzPts val="1700"/>
            </a:pPr>
            <a:endParaRPr lang="en" sz="1700" dirty="0">
              <a:solidFill>
                <a:schemeClr val="tx1">
                  <a:lumMod val="65000"/>
                  <a:lumOff val="35000"/>
                </a:schemeClr>
              </a:solidFill>
              <a:latin typeface="Calibri"/>
              <a:ea typeface="Calibri"/>
              <a:cs typeface="Calibri"/>
              <a:sym typeface="Calibri"/>
            </a:endParaRPr>
          </a:p>
          <a:p>
            <a:pPr marL="342900" marR="0" lvl="0" indent="-349250" algn="l" rtl="0">
              <a:spcBef>
                <a:spcPts val="600"/>
              </a:spcBef>
              <a:spcAft>
                <a:spcPts val="0"/>
              </a:spcAft>
              <a:buClr>
                <a:srgbClr val="E5673E"/>
              </a:buClr>
              <a:buSzPts val="1700"/>
              <a:buFont typeface="Calibri"/>
              <a:buAutoNum type="arabicParenR"/>
            </a:pPr>
            <a:endParaRPr lang="en" sz="1700" b="0" i="0" u="none" strike="noStrike" cap="none" dirty="0">
              <a:solidFill>
                <a:schemeClr val="tx1">
                  <a:lumMod val="65000"/>
                  <a:lumOff val="35000"/>
                </a:schemeClr>
              </a:solidFill>
              <a:latin typeface="Calibri"/>
              <a:ea typeface="Calibri"/>
              <a:cs typeface="Calibri"/>
              <a:sym typeface="Calibri"/>
            </a:endParaRPr>
          </a:p>
          <a:p>
            <a:pPr marL="342900" marR="0" lvl="0" indent="-349250" algn="l" rtl="0">
              <a:spcBef>
                <a:spcPts val="600"/>
              </a:spcBef>
              <a:spcAft>
                <a:spcPts val="0"/>
              </a:spcAft>
              <a:buClr>
                <a:srgbClr val="E5673E"/>
              </a:buClr>
              <a:buSzPts val="1700"/>
              <a:buFont typeface="Calibri"/>
              <a:buAutoNum type="arabicParenR"/>
            </a:pPr>
            <a:endParaRPr sz="1100" dirty="0">
              <a:solidFill>
                <a:schemeClr val="tx1">
                  <a:lumMod val="65000"/>
                  <a:lumOff val="35000"/>
                </a:schemeClr>
              </a:solidFill>
            </a:endParaRPr>
          </a:p>
        </p:txBody>
      </p:sp>
      <p:sp>
        <p:nvSpPr>
          <p:cNvPr id="195" name="Google Shape;195;p34"/>
          <p:cNvSpPr txBox="1"/>
          <p:nvPr/>
        </p:nvSpPr>
        <p:spPr>
          <a:xfrm>
            <a:off x="2281040" y="4505944"/>
            <a:ext cx="40074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0" i="0" u="none" strike="noStrike" cap="none" dirty="0" err="1">
                <a:solidFill>
                  <a:srgbClr val="E5673E"/>
                </a:solidFill>
                <a:latin typeface="Calibri"/>
                <a:ea typeface="Calibri"/>
                <a:cs typeface="Calibri"/>
                <a:sym typeface="Calibri"/>
              </a:rPr>
              <a:t>amersa.org</a:t>
            </a:r>
            <a:r>
              <a:rPr lang="en" sz="1800" b="0" i="0" u="none" strike="noStrike" cap="none" dirty="0">
                <a:solidFill>
                  <a:srgbClr val="E5673E"/>
                </a:solidFill>
                <a:latin typeface="Calibri"/>
                <a:ea typeface="Calibri"/>
                <a:cs typeface="Calibri"/>
                <a:sym typeface="Calibri"/>
              </a:rPr>
              <a:t>/resources/</a:t>
            </a:r>
            <a:r>
              <a:rPr lang="en" sz="1800" b="0" i="0" u="none" strike="noStrike" cap="none" dirty="0" err="1">
                <a:solidFill>
                  <a:srgbClr val="E5673E"/>
                </a:solidFill>
                <a:latin typeface="Calibri"/>
                <a:ea typeface="Calibri"/>
                <a:cs typeface="Calibri"/>
                <a:sym typeface="Calibri"/>
              </a:rPr>
              <a:t>tay</a:t>
            </a:r>
            <a:r>
              <a:rPr lang="en" sz="1800" b="0" i="0" u="none" strike="noStrike" cap="none" dirty="0">
                <a:solidFill>
                  <a:srgbClr val="E5673E"/>
                </a:solidFill>
                <a:latin typeface="Calibri"/>
                <a:ea typeface="Calibri"/>
                <a:cs typeface="Calibri"/>
                <a:sym typeface="Calibri"/>
              </a:rPr>
              <a:t>-webinar-series</a:t>
            </a:r>
            <a:endParaRPr sz="1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0"/>
          <p:cNvSpPr txBox="1">
            <a:spLocks noGrp="1"/>
          </p:cNvSpPr>
          <p:nvPr>
            <p:ph type="title"/>
          </p:nvPr>
        </p:nvSpPr>
        <p:spPr>
          <a:xfrm>
            <a:off x="2458682" y="2063781"/>
            <a:ext cx="4775200" cy="762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4100"/>
              <a:buFont typeface="Calibri"/>
              <a:buNone/>
            </a:pPr>
            <a:r>
              <a:rPr lang="en" sz="4100" b="1">
                <a:latin typeface="Calibri"/>
                <a:ea typeface="Calibri"/>
                <a:cs typeface="Calibri"/>
                <a:sym typeface="Calibri"/>
              </a:rPr>
              <a:t>Treatment Matching</a:t>
            </a:r>
            <a:endParaRPr sz="4100" b="1">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1"/>
          <p:cNvSpPr txBox="1">
            <a:spLocks noGrp="1"/>
          </p:cNvSpPr>
          <p:nvPr>
            <p:ph type="title"/>
          </p:nvPr>
        </p:nvSpPr>
        <p:spPr>
          <a:xfrm>
            <a:off x="628650" y="812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ASAM Dimensions</a:t>
            </a:r>
            <a:endParaRPr sz="3000" b="1"/>
          </a:p>
        </p:txBody>
      </p:sp>
      <p:sp>
        <p:nvSpPr>
          <p:cNvPr id="440" name="Google Shape;440;p61"/>
          <p:cNvSpPr txBox="1">
            <a:spLocks noGrp="1"/>
          </p:cNvSpPr>
          <p:nvPr>
            <p:ph type="body" idx="1"/>
          </p:nvPr>
        </p:nvSpPr>
        <p:spPr>
          <a:xfrm>
            <a:off x="628650" y="901644"/>
            <a:ext cx="7886700" cy="3263400"/>
          </a:xfrm>
          <a:prstGeom prst="rect">
            <a:avLst/>
          </a:prstGeom>
          <a:noFill/>
          <a:ln>
            <a:noFill/>
          </a:ln>
        </p:spPr>
        <p:txBody>
          <a:bodyPr spcFirstLastPara="1" wrap="square" lIns="68575" tIns="34275" rIns="68575" bIns="34275" anchor="t" anchorCtr="0">
            <a:noAutofit/>
          </a:bodyPr>
          <a:lstStyle/>
          <a:p>
            <a:pPr marL="177800" lvl="0" indent="-120650" algn="l" rtl="0">
              <a:lnSpc>
                <a:spcPct val="90000"/>
              </a:lnSpc>
              <a:spcBef>
                <a:spcPts val="0"/>
              </a:spcBef>
              <a:spcAft>
                <a:spcPts val="0"/>
              </a:spcAft>
              <a:buClr>
                <a:schemeClr val="dk1"/>
              </a:buClr>
              <a:buSzPts val="1300"/>
              <a:buChar char="•"/>
            </a:pPr>
            <a:r>
              <a:rPr lang="en" sz="1300"/>
              <a:t>Dimension 1 - Acute Intoxication and/or Withdrawal Potential</a:t>
            </a:r>
            <a:endParaRPr sz="1300"/>
          </a:p>
          <a:p>
            <a:pPr marL="514350" lvl="1" indent="-196850" algn="l" rtl="0">
              <a:lnSpc>
                <a:spcPct val="90000"/>
              </a:lnSpc>
              <a:spcBef>
                <a:spcPts val="400"/>
              </a:spcBef>
              <a:spcAft>
                <a:spcPts val="0"/>
              </a:spcAft>
              <a:buClr>
                <a:schemeClr val="dk1"/>
              </a:buClr>
              <a:buSzPts val="1300"/>
              <a:buChar char="•"/>
            </a:pPr>
            <a:r>
              <a:rPr lang="en" sz="1300"/>
              <a:t>Include past and current substance use and withdrawal symptoms</a:t>
            </a:r>
            <a:endParaRPr sz="1300"/>
          </a:p>
          <a:p>
            <a:pPr marL="177800" lvl="0" indent="-120650" algn="l" rtl="0">
              <a:lnSpc>
                <a:spcPct val="90000"/>
              </a:lnSpc>
              <a:spcBef>
                <a:spcPts val="800"/>
              </a:spcBef>
              <a:spcAft>
                <a:spcPts val="0"/>
              </a:spcAft>
              <a:buClr>
                <a:schemeClr val="dk1"/>
              </a:buClr>
              <a:buSzPts val="1300"/>
              <a:buChar char="•"/>
            </a:pPr>
            <a:r>
              <a:rPr lang="en" sz="1300"/>
              <a:t>Dimension 2 - Biomedical Conditions and Complications (medication, recent illnesses, medication compliance)</a:t>
            </a:r>
            <a:endParaRPr sz="1300"/>
          </a:p>
          <a:p>
            <a:pPr marL="514350" lvl="1" indent="-196850" algn="l" rtl="0">
              <a:lnSpc>
                <a:spcPct val="90000"/>
              </a:lnSpc>
              <a:spcBef>
                <a:spcPts val="400"/>
              </a:spcBef>
              <a:spcAft>
                <a:spcPts val="0"/>
              </a:spcAft>
              <a:buClr>
                <a:schemeClr val="dk1"/>
              </a:buClr>
              <a:buSzPts val="1300"/>
              <a:buChar char="•"/>
            </a:pPr>
            <a:r>
              <a:rPr lang="en" sz="1300"/>
              <a:t>Include current medication and purpose, last visit to a medical professional, any ways medication/physical health is impacting treatment</a:t>
            </a:r>
            <a:endParaRPr sz="1300"/>
          </a:p>
          <a:p>
            <a:pPr marL="177800" lvl="0" indent="-120650" algn="l" rtl="0">
              <a:lnSpc>
                <a:spcPct val="90000"/>
              </a:lnSpc>
              <a:spcBef>
                <a:spcPts val="800"/>
              </a:spcBef>
              <a:spcAft>
                <a:spcPts val="0"/>
              </a:spcAft>
              <a:buClr>
                <a:schemeClr val="dk1"/>
              </a:buClr>
              <a:buSzPts val="1300"/>
              <a:buChar char="•"/>
            </a:pPr>
            <a:r>
              <a:rPr lang="en" sz="1300"/>
              <a:t>Dimension 3 – Emotional, Behavioral, or Cognitive Conditions and Complications</a:t>
            </a:r>
            <a:endParaRPr sz="1300"/>
          </a:p>
          <a:p>
            <a:pPr marL="514350" lvl="1" indent="-196850" algn="l" rtl="0">
              <a:lnSpc>
                <a:spcPct val="90000"/>
              </a:lnSpc>
              <a:spcBef>
                <a:spcPts val="400"/>
              </a:spcBef>
              <a:spcAft>
                <a:spcPts val="0"/>
              </a:spcAft>
              <a:buClr>
                <a:schemeClr val="dk1"/>
              </a:buClr>
              <a:buSzPts val="1300"/>
              <a:buChar char="•"/>
            </a:pPr>
            <a:r>
              <a:rPr lang="en" sz="1300"/>
              <a:t>Include the individual’s mental health issues and symptoms present, participation in the program, any behavioral issues</a:t>
            </a:r>
            <a:endParaRPr sz="1300"/>
          </a:p>
          <a:p>
            <a:pPr marL="177800" lvl="0" indent="-171450" algn="l" rtl="0">
              <a:lnSpc>
                <a:spcPct val="80000"/>
              </a:lnSpc>
              <a:spcBef>
                <a:spcPts val="1000"/>
              </a:spcBef>
              <a:spcAft>
                <a:spcPts val="0"/>
              </a:spcAft>
              <a:buSzPts val="1300"/>
              <a:buChar char="•"/>
            </a:pPr>
            <a:r>
              <a:rPr lang="en" sz="1300"/>
              <a:t>Dimension 4 – Readiness to change</a:t>
            </a:r>
            <a:endParaRPr sz="1300"/>
          </a:p>
          <a:p>
            <a:pPr marL="514350" lvl="1" indent="-196850" algn="l" rtl="0">
              <a:lnSpc>
                <a:spcPct val="80000"/>
              </a:lnSpc>
              <a:spcBef>
                <a:spcPts val="400"/>
              </a:spcBef>
              <a:spcAft>
                <a:spcPts val="0"/>
              </a:spcAft>
              <a:buSzPts val="1300"/>
              <a:buChar char="•"/>
            </a:pPr>
            <a:r>
              <a:rPr lang="en" sz="1300"/>
              <a:t>Identify the individual’s motivation to change, level of ambivalence, stage of change</a:t>
            </a:r>
            <a:endParaRPr sz="1300"/>
          </a:p>
          <a:p>
            <a:pPr marL="177800" lvl="0" indent="-171450" algn="l" rtl="0">
              <a:lnSpc>
                <a:spcPct val="80000"/>
              </a:lnSpc>
              <a:spcBef>
                <a:spcPts val="800"/>
              </a:spcBef>
              <a:spcAft>
                <a:spcPts val="0"/>
              </a:spcAft>
              <a:buSzPts val="1300"/>
              <a:buChar char="•"/>
            </a:pPr>
            <a:r>
              <a:rPr lang="en" sz="1300"/>
              <a:t>Dimension 5 – Relapse, Continued Use, or Continued Problem Potential </a:t>
            </a:r>
            <a:endParaRPr sz="1300"/>
          </a:p>
          <a:p>
            <a:pPr marL="514350" lvl="1" indent="-196850" algn="l" rtl="0">
              <a:lnSpc>
                <a:spcPct val="80000"/>
              </a:lnSpc>
              <a:spcBef>
                <a:spcPts val="400"/>
              </a:spcBef>
              <a:spcAft>
                <a:spcPts val="0"/>
              </a:spcAft>
              <a:buSzPts val="1300"/>
              <a:buChar char="•"/>
            </a:pPr>
            <a:r>
              <a:rPr lang="en" sz="1300"/>
              <a:t>Include the individual’s current use, history of relapse, triggers identified and coping skills to those triggers</a:t>
            </a:r>
            <a:endParaRPr sz="1300"/>
          </a:p>
          <a:p>
            <a:pPr marL="177800" lvl="0" indent="-171450" algn="l" rtl="0">
              <a:lnSpc>
                <a:spcPct val="80000"/>
              </a:lnSpc>
              <a:spcBef>
                <a:spcPts val="800"/>
              </a:spcBef>
              <a:spcAft>
                <a:spcPts val="0"/>
              </a:spcAft>
              <a:buSzPts val="1300"/>
              <a:buChar char="•"/>
            </a:pPr>
            <a:r>
              <a:rPr lang="en" sz="1300"/>
              <a:t>Dimension 6 – Recovery/Living Environment</a:t>
            </a:r>
            <a:endParaRPr sz="1300"/>
          </a:p>
          <a:p>
            <a:pPr marL="514350" lvl="1" indent="-196850" algn="l" rtl="0">
              <a:lnSpc>
                <a:spcPct val="80000"/>
              </a:lnSpc>
              <a:spcBef>
                <a:spcPts val="400"/>
              </a:spcBef>
              <a:spcAft>
                <a:spcPts val="0"/>
              </a:spcAft>
              <a:buSzPts val="1300"/>
              <a:buChar char="•"/>
            </a:pPr>
            <a:r>
              <a:rPr lang="en" sz="1300"/>
              <a:t>Include the individual’s current living arrangement, support system, family involvement, recent family sessions and topics discussed, involvement in 12 Steps, including if the individual has a sponsor and utilizing the sponsor</a:t>
            </a:r>
            <a:endParaRPr sz="1300"/>
          </a:p>
          <a:p>
            <a:pPr marL="177800" lvl="0" indent="0" algn="l" rtl="0">
              <a:lnSpc>
                <a:spcPct val="90000"/>
              </a:lnSpc>
              <a:spcBef>
                <a:spcPts val="400"/>
              </a:spcBef>
              <a:spcAft>
                <a:spcPts val="0"/>
              </a:spcAft>
              <a:buNone/>
            </a:pPr>
            <a:endParaRPr sz="1100"/>
          </a:p>
          <a:p>
            <a:pPr marL="177800" lvl="0" indent="-38100" algn="l" rtl="0">
              <a:lnSpc>
                <a:spcPct val="90000"/>
              </a:lnSpc>
              <a:spcBef>
                <a:spcPts val="800"/>
              </a:spcBef>
              <a:spcAft>
                <a:spcPts val="0"/>
              </a:spcAft>
              <a:buClr>
                <a:schemeClr val="dk1"/>
              </a:buClr>
              <a:buSzPts val="2100"/>
              <a:buNone/>
            </a:pPr>
            <a:endParaRPr sz="1100"/>
          </a:p>
        </p:txBody>
      </p:sp>
      <p:sp>
        <p:nvSpPr>
          <p:cNvPr id="441" name="Google Shape;441;p61"/>
          <p:cNvSpPr txBox="1"/>
          <p:nvPr/>
        </p:nvSpPr>
        <p:spPr>
          <a:xfrm>
            <a:off x="6144000" y="4752175"/>
            <a:ext cx="3000000" cy="354000"/>
          </a:xfrm>
          <a:prstGeom prst="rect">
            <a:avLst/>
          </a:prstGeom>
          <a:noFill/>
          <a:ln>
            <a:noFill/>
          </a:ln>
        </p:spPr>
        <p:txBody>
          <a:bodyPr spcFirstLastPara="1" wrap="square" lIns="91425" tIns="91425" rIns="91425" bIns="91425" anchor="t" anchorCtr="0">
            <a:spAutoFit/>
          </a:bodyPr>
          <a:lstStyle/>
          <a:p>
            <a:pPr marL="1371600" lvl="0" indent="0" algn="l" rtl="0">
              <a:spcBef>
                <a:spcPts val="0"/>
              </a:spcBef>
              <a:spcAft>
                <a:spcPts val="0"/>
              </a:spcAft>
              <a:buNone/>
            </a:pPr>
            <a:r>
              <a:rPr lang="en" sz="1100">
                <a:solidFill>
                  <a:schemeClr val="dk1"/>
                </a:solidFill>
              </a:rPr>
              <a:t>Mee-Lee, D. (2013)</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3300"/>
              <a:buFont typeface="Calibri"/>
              <a:buNone/>
            </a:pPr>
            <a:r>
              <a:rPr lang="en" sz="3000" b="1"/>
              <a:t>ASAM Dimensions</a:t>
            </a:r>
            <a:endParaRPr sz="3000" b="1"/>
          </a:p>
          <a:p>
            <a:pPr marL="0" lvl="0" indent="0" algn="l" rtl="0">
              <a:lnSpc>
                <a:spcPct val="90000"/>
              </a:lnSpc>
              <a:spcBef>
                <a:spcPts val="0"/>
              </a:spcBef>
              <a:spcAft>
                <a:spcPts val="0"/>
              </a:spcAft>
              <a:buClr>
                <a:schemeClr val="dk1"/>
              </a:buClr>
              <a:buSzPts val="3300"/>
              <a:buFont typeface="Calibri"/>
              <a:buNone/>
            </a:pPr>
            <a:endParaRPr sz="3000" b="1"/>
          </a:p>
        </p:txBody>
      </p:sp>
      <p:sp>
        <p:nvSpPr>
          <p:cNvPr id="447" name="Google Shape;447;p62"/>
          <p:cNvSpPr txBox="1">
            <a:spLocks noGrp="1"/>
          </p:cNvSpPr>
          <p:nvPr>
            <p:ph type="body" idx="1"/>
          </p:nvPr>
        </p:nvSpPr>
        <p:spPr>
          <a:xfrm>
            <a:off x="564475" y="782444"/>
            <a:ext cx="7886700" cy="3263400"/>
          </a:xfrm>
          <a:prstGeom prst="rect">
            <a:avLst/>
          </a:prstGeom>
          <a:noFill/>
          <a:ln>
            <a:noFill/>
          </a:ln>
        </p:spPr>
        <p:txBody>
          <a:bodyPr spcFirstLastPara="1" wrap="square" lIns="68575" tIns="34275" rIns="68575" bIns="34275" anchor="t" anchorCtr="0">
            <a:noAutofit/>
          </a:bodyPr>
          <a:lstStyle/>
          <a:p>
            <a:pPr marL="177800" lvl="0" indent="0" algn="l" rtl="0">
              <a:lnSpc>
                <a:spcPct val="90000"/>
              </a:lnSpc>
              <a:spcBef>
                <a:spcPts val="0"/>
              </a:spcBef>
              <a:spcAft>
                <a:spcPts val="0"/>
              </a:spcAft>
              <a:buNone/>
            </a:pPr>
            <a:endParaRPr sz="1100"/>
          </a:p>
          <a:p>
            <a:pPr marL="180975" lvl="0" indent="-161925" algn="l" rtl="0">
              <a:lnSpc>
                <a:spcPct val="90000"/>
              </a:lnSpc>
              <a:spcBef>
                <a:spcPts val="0"/>
              </a:spcBef>
              <a:spcAft>
                <a:spcPts val="0"/>
              </a:spcAft>
              <a:buSzPts val="1500"/>
              <a:buChar char="•"/>
            </a:pPr>
            <a:r>
              <a:rPr lang="en" sz="1500"/>
              <a:t>Each dimension is rated 0-4</a:t>
            </a:r>
            <a:endParaRPr sz="1500"/>
          </a:p>
          <a:p>
            <a:pPr marL="520700" lvl="1" indent="-146050" algn="l" rtl="0">
              <a:lnSpc>
                <a:spcPct val="90000"/>
              </a:lnSpc>
              <a:spcBef>
                <a:spcPts val="400"/>
              </a:spcBef>
              <a:spcAft>
                <a:spcPts val="0"/>
              </a:spcAft>
              <a:buClr>
                <a:schemeClr val="dk1"/>
              </a:buClr>
              <a:buSzPts val="1300"/>
              <a:buChar char="•"/>
            </a:pPr>
            <a:r>
              <a:rPr lang="en" sz="1300"/>
              <a:t>0 – none/routine/optimal function</a:t>
            </a:r>
            <a:endParaRPr sz="1300"/>
          </a:p>
          <a:p>
            <a:pPr marL="520700" lvl="1" indent="-146050" algn="l" rtl="0">
              <a:lnSpc>
                <a:spcPct val="90000"/>
              </a:lnSpc>
              <a:spcBef>
                <a:spcPts val="400"/>
              </a:spcBef>
              <a:spcAft>
                <a:spcPts val="0"/>
              </a:spcAft>
              <a:buClr>
                <a:schemeClr val="dk1"/>
              </a:buClr>
              <a:buSzPts val="1300"/>
              <a:buChar char="•"/>
            </a:pPr>
            <a:r>
              <a:rPr lang="en" sz="1300"/>
              <a:t>1 – distressing/above average functioning</a:t>
            </a:r>
            <a:endParaRPr sz="1300"/>
          </a:p>
          <a:p>
            <a:pPr marL="520700" lvl="1" indent="-146050" algn="l" rtl="0">
              <a:lnSpc>
                <a:spcPct val="90000"/>
              </a:lnSpc>
              <a:spcBef>
                <a:spcPts val="400"/>
              </a:spcBef>
              <a:spcAft>
                <a:spcPts val="0"/>
              </a:spcAft>
              <a:buClr>
                <a:schemeClr val="dk1"/>
              </a:buClr>
              <a:buSzPts val="1300"/>
              <a:buChar char="•"/>
            </a:pPr>
            <a:r>
              <a:rPr lang="en" sz="1300"/>
              <a:t>2 – debilitating/complex/average functioning</a:t>
            </a:r>
            <a:endParaRPr sz="1300"/>
          </a:p>
          <a:p>
            <a:pPr marL="520700" lvl="1" indent="-146050" algn="l" rtl="0">
              <a:lnSpc>
                <a:spcPct val="90000"/>
              </a:lnSpc>
              <a:spcBef>
                <a:spcPts val="400"/>
              </a:spcBef>
              <a:spcAft>
                <a:spcPts val="0"/>
              </a:spcAft>
              <a:buClr>
                <a:schemeClr val="dk1"/>
              </a:buClr>
              <a:buSzPts val="1300"/>
              <a:buChar char="•"/>
            </a:pPr>
            <a:r>
              <a:rPr lang="en" sz="1300"/>
              <a:t>3 – incapacitating/urgent/below average functioning</a:t>
            </a:r>
            <a:endParaRPr sz="1300"/>
          </a:p>
          <a:p>
            <a:pPr marL="520700" lvl="1" indent="-133350" algn="l" rtl="0">
              <a:lnSpc>
                <a:spcPct val="90000"/>
              </a:lnSpc>
              <a:spcBef>
                <a:spcPts val="400"/>
              </a:spcBef>
              <a:spcAft>
                <a:spcPts val="0"/>
              </a:spcAft>
              <a:buClr>
                <a:schemeClr val="dk1"/>
              </a:buClr>
              <a:buSzPts val="1100"/>
              <a:buChar char="•"/>
            </a:pPr>
            <a:r>
              <a:rPr lang="en" sz="1300"/>
              <a:t>4 – imminent danger/emergency/difficult functioning</a:t>
            </a:r>
            <a:r>
              <a:rPr lang="en" sz="1100"/>
              <a:t> </a:t>
            </a:r>
            <a:endParaRPr sz="1100"/>
          </a:p>
          <a:p>
            <a:pPr marL="520700" lvl="0" indent="0" algn="l" rtl="0">
              <a:lnSpc>
                <a:spcPct val="90000"/>
              </a:lnSpc>
              <a:spcBef>
                <a:spcPts val="400"/>
              </a:spcBef>
              <a:spcAft>
                <a:spcPts val="0"/>
              </a:spcAft>
              <a:buNone/>
            </a:pPr>
            <a:endParaRPr sz="1100"/>
          </a:p>
          <a:p>
            <a:pPr marL="180975" lvl="0" indent="-161925" algn="l" rtl="0">
              <a:spcBef>
                <a:spcPts val="0"/>
              </a:spcBef>
              <a:spcAft>
                <a:spcPts val="0"/>
              </a:spcAft>
              <a:buSzPts val="1500"/>
              <a:buChar char="•"/>
            </a:pPr>
            <a:r>
              <a:rPr lang="en" sz="1500"/>
              <a:t>Using ASAM to guide treatment allows for a more personalized, individualized experience</a:t>
            </a:r>
            <a:endParaRPr sz="1500"/>
          </a:p>
          <a:p>
            <a:pPr marL="180975" lvl="0" indent="0" algn="l" rtl="0">
              <a:spcBef>
                <a:spcPts val="0"/>
              </a:spcBef>
              <a:spcAft>
                <a:spcPts val="0"/>
              </a:spcAft>
              <a:buNone/>
            </a:pPr>
            <a:endParaRPr sz="1500"/>
          </a:p>
          <a:p>
            <a:pPr marL="180975" lvl="0" indent="-161925" algn="l" rtl="0">
              <a:spcBef>
                <a:spcPts val="0"/>
              </a:spcBef>
              <a:spcAft>
                <a:spcPts val="0"/>
              </a:spcAft>
              <a:buSzPts val="1500"/>
              <a:buChar char="•"/>
            </a:pPr>
            <a:r>
              <a:rPr lang="en" sz="1500"/>
              <a:t>The ratings of each dimension are used to determine the correct level of care, need for continued care, and when transfer/discharge is appropriate</a:t>
            </a:r>
            <a:endParaRPr sz="1500"/>
          </a:p>
          <a:p>
            <a:pPr marL="180975" lvl="0" indent="0" algn="l" rtl="0">
              <a:spcBef>
                <a:spcPts val="0"/>
              </a:spcBef>
              <a:spcAft>
                <a:spcPts val="0"/>
              </a:spcAft>
              <a:buNone/>
            </a:pPr>
            <a:endParaRPr sz="1500"/>
          </a:p>
          <a:p>
            <a:pPr marL="180975" lvl="0" indent="-161925" algn="l" rtl="0">
              <a:spcBef>
                <a:spcPts val="0"/>
              </a:spcBef>
              <a:spcAft>
                <a:spcPts val="0"/>
              </a:spcAft>
              <a:buSzPts val="1500"/>
              <a:buChar char="•"/>
            </a:pPr>
            <a:r>
              <a:rPr lang="en" sz="1500"/>
              <a:t>The Dimension with the highest rating alerts the provider on where to focus treatment </a:t>
            </a:r>
            <a:endParaRPr sz="1500"/>
          </a:p>
          <a:p>
            <a:pPr marL="180975" lvl="0" indent="-161925" algn="l" rtl="0">
              <a:spcBef>
                <a:spcPts val="1000"/>
              </a:spcBef>
              <a:spcAft>
                <a:spcPts val="0"/>
              </a:spcAft>
              <a:buSzPts val="1500"/>
              <a:buChar char="•"/>
            </a:pPr>
            <a:r>
              <a:rPr lang="en" sz="1500"/>
              <a:t>Frequency of ASAM assessment</a:t>
            </a:r>
            <a:endParaRPr sz="1500"/>
          </a:p>
          <a:p>
            <a:pPr marL="514350" lvl="0" indent="-139700" algn="l" rtl="0">
              <a:spcBef>
                <a:spcPts val="0"/>
              </a:spcBef>
              <a:spcAft>
                <a:spcPts val="0"/>
              </a:spcAft>
              <a:buSzPts val="1300"/>
              <a:buChar char="•"/>
            </a:pPr>
            <a:r>
              <a:rPr lang="en" sz="1300"/>
              <a:t>Outpatient (Level 1) - minimum of monthly</a:t>
            </a:r>
            <a:endParaRPr sz="1300"/>
          </a:p>
          <a:p>
            <a:pPr marL="514350" lvl="0" indent="-139700" algn="l" rtl="0">
              <a:spcBef>
                <a:spcPts val="0"/>
              </a:spcBef>
              <a:spcAft>
                <a:spcPts val="0"/>
              </a:spcAft>
              <a:buSzPts val="1300"/>
              <a:buChar char="•"/>
            </a:pPr>
            <a:r>
              <a:rPr lang="en" sz="1300"/>
              <a:t>Intensive Outpatient (Level 2.1) and higher - minimum of weekly</a:t>
            </a:r>
            <a:endParaRPr sz="1300"/>
          </a:p>
          <a:p>
            <a:pPr marL="228600" lvl="0" indent="0" algn="l" rtl="0">
              <a:spcBef>
                <a:spcPts val="1000"/>
              </a:spcBef>
              <a:spcAft>
                <a:spcPts val="0"/>
              </a:spcAft>
              <a:buNone/>
            </a:pPr>
            <a:endParaRPr sz="1100"/>
          </a:p>
        </p:txBody>
      </p:sp>
      <p:sp>
        <p:nvSpPr>
          <p:cNvPr id="448" name="Google Shape;448;p62"/>
          <p:cNvSpPr txBox="1"/>
          <p:nvPr/>
        </p:nvSpPr>
        <p:spPr>
          <a:xfrm>
            <a:off x="6144000" y="4789500"/>
            <a:ext cx="3000000" cy="354000"/>
          </a:xfrm>
          <a:prstGeom prst="rect">
            <a:avLst/>
          </a:prstGeom>
          <a:noFill/>
          <a:ln>
            <a:noFill/>
          </a:ln>
        </p:spPr>
        <p:txBody>
          <a:bodyPr spcFirstLastPara="1" wrap="square" lIns="91425" tIns="91425" rIns="91425" bIns="91425" anchor="t" anchorCtr="0">
            <a:spAutoFit/>
          </a:bodyPr>
          <a:lstStyle/>
          <a:p>
            <a:pPr marL="1371600" lvl="0" indent="0" algn="l" rtl="0">
              <a:spcBef>
                <a:spcPts val="0"/>
              </a:spcBef>
              <a:spcAft>
                <a:spcPts val="0"/>
              </a:spcAft>
              <a:buNone/>
            </a:pPr>
            <a:r>
              <a:rPr lang="en" sz="1100">
                <a:solidFill>
                  <a:schemeClr val="dk1"/>
                </a:solidFill>
              </a:rPr>
              <a:t>Mee-Lee, D. (2013)</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3300"/>
              <a:buFont typeface="Calibri"/>
              <a:buNone/>
            </a:pPr>
            <a:r>
              <a:rPr lang="en" sz="3000" b="1"/>
              <a:t>ASAM Treatment Matching Matrix</a:t>
            </a:r>
            <a:endParaRPr sz="3000" b="1"/>
          </a:p>
          <a:p>
            <a:pPr marL="0" lvl="0" indent="0" algn="l" rtl="0">
              <a:spcBef>
                <a:spcPts val="0"/>
              </a:spcBef>
              <a:spcAft>
                <a:spcPts val="0"/>
              </a:spcAft>
              <a:buNone/>
            </a:pPr>
            <a:endParaRPr/>
          </a:p>
        </p:txBody>
      </p:sp>
      <p:sp>
        <p:nvSpPr>
          <p:cNvPr id="454" name="Google Shape;454;p63"/>
          <p:cNvSpPr txBox="1">
            <a:spLocks noGrp="1"/>
          </p:cNvSpPr>
          <p:nvPr>
            <p:ph type="body" idx="1"/>
          </p:nvPr>
        </p:nvSpPr>
        <p:spPr>
          <a:xfrm>
            <a:off x="436125" y="764094"/>
            <a:ext cx="7886700" cy="3263400"/>
          </a:xfrm>
          <a:prstGeom prst="rect">
            <a:avLst/>
          </a:prstGeom>
        </p:spPr>
        <p:txBody>
          <a:bodyPr spcFirstLastPara="1" wrap="square" lIns="68575" tIns="34275" rIns="68575" bIns="34275" anchor="t" anchorCtr="0">
            <a:noAutofit/>
          </a:bodyPr>
          <a:lstStyle/>
          <a:p>
            <a:pPr marL="457200" lvl="0" indent="-317500" algn="l" rtl="0">
              <a:spcBef>
                <a:spcPts val="1000"/>
              </a:spcBef>
              <a:spcAft>
                <a:spcPts val="0"/>
              </a:spcAft>
              <a:buSzPts val="1400"/>
              <a:buChar char="•"/>
            </a:pPr>
            <a:r>
              <a:rPr lang="en" sz="1400" b="1"/>
              <a:t>Outpatient Level 1</a:t>
            </a:r>
            <a:endParaRPr sz="1400" b="1"/>
          </a:p>
          <a:p>
            <a:pPr marL="914400" lvl="1" indent="-317500" algn="l" rtl="0">
              <a:lnSpc>
                <a:spcPct val="100000"/>
              </a:lnSpc>
              <a:spcBef>
                <a:spcPts val="0"/>
              </a:spcBef>
              <a:spcAft>
                <a:spcPts val="0"/>
              </a:spcAft>
              <a:buSzPts val="1400"/>
              <a:buChar char="•"/>
            </a:pPr>
            <a:r>
              <a:rPr lang="en" sz="1400"/>
              <a:t>Dimension 1 - Acute Intoxication and/or Withdrawal Potential</a:t>
            </a:r>
            <a:endParaRPr sz="1400"/>
          </a:p>
          <a:p>
            <a:pPr marL="1371600" lvl="2" indent="-317500" algn="l" rtl="0">
              <a:lnSpc>
                <a:spcPct val="100000"/>
              </a:lnSpc>
              <a:spcBef>
                <a:spcPts val="0"/>
              </a:spcBef>
              <a:spcAft>
                <a:spcPts val="0"/>
              </a:spcAft>
              <a:buSzPts val="1400"/>
              <a:buChar char="•"/>
            </a:pPr>
            <a:r>
              <a:rPr lang="en" sz="1400"/>
              <a:t>Rating 0 - no withdrawal risk</a:t>
            </a:r>
            <a:endParaRPr sz="1400"/>
          </a:p>
          <a:p>
            <a:pPr marL="914400" lvl="1" indent="-317500" algn="l" rtl="0">
              <a:lnSpc>
                <a:spcPct val="100000"/>
              </a:lnSpc>
              <a:spcBef>
                <a:spcPts val="0"/>
              </a:spcBef>
              <a:spcAft>
                <a:spcPts val="0"/>
              </a:spcAft>
              <a:buSzPts val="1400"/>
              <a:buChar char="•"/>
            </a:pPr>
            <a:r>
              <a:rPr lang="en" sz="1400"/>
              <a:t>Dimension 2 - Biomedical Conditions and Complications (medication, recent illnesses, medication compliance)</a:t>
            </a:r>
            <a:endParaRPr sz="1400"/>
          </a:p>
          <a:p>
            <a:pPr marL="1371600" lvl="2" indent="-317500" algn="l" rtl="0">
              <a:lnSpc>
                <a:spcPct val="100000"/>
              </a:lnSpc>
              <a:spcBef>
                <a:spcPts val="0"/>
              </a:spcBef>
              <a:spcAft>
                <a:spcPts val="0"/>
              </a:spcAft>
              <a:buSzPts val="1400"/>
              <a:buChar char="•"/>
            </a:pPr>
            <a:r>
              <a:rPr lang="en" sz="1400"/>
              <a:t>Rating 0 or 1 - no concerns or able to be managed in an outpatient environment</a:t>
            </a:r>
            <a:endParaRPr sz="1400"/>
          </a:p>
          <a:p>
            <a:pPr marL="914400" lvl="1" indent="-317500" algn="l" rtl="0">
              <a:lnSpc>
                <a:spcPct val="100000"/>
              </a:lnSpc>
              <a:spcBef>
                <a:spcPts val="400"/>
              </a:spcBef>
              <a:spcAft>
                <a:spcPts val="0"/>
              </a:spcAft>
              <a:buSzPts val="1400"/>
              <a:buChar char="•"/>
            </a:pPr>
            <a:r>
              <a:rPr lang="en" sz="1400"/>
              <a:t>Dimension 3 – Emotional, Behavioral, or Cognitive Conditions and Complications</a:t>
            </a:r>
            <a:endParaRPr sz="1400"/>
          </a:p>
          <a:p>
            <a:pPr marL="1371600" lvl="2" indent="-317500" algn="l" rtl="0">
              <a:lnSpc>
                <a:spcPct val="100000"/>
              </a:lnSpc>
              <a:spcBef>
                <a:spcPts val="400"/>
              </a:spcBef>
              <a:spcAft>
                <a:spcPts val="0"/>
              </a:spcAft>
              <a:buSzPts val="1400"/>
              <a:buChar char="•"/>
            </a:pPr>
            <a:r>
              <a:rPr lang="en" sz="1400"/>
              <a:t>Rating 0 or 1 - no risk or low risk of harm; minimal to mild interruption with daily living</a:t>
            </a:r>
            <a:endParaRPr sz="1400"/>
          </a:p>
          <a:p>
            <a:pPr marL="914400" lvl="1" indent="-317500" algn="l" rtl="0">
              <a:lnSpc>
                <a:spcPct val="100000"/>
              </a:lnSpc>
              <a:spcBef>
                <a:spcPts val="400"/>
              </a:spcBef>
              <a:spcAft>
                <a:spcPts val="0"/>
              </a:spcAft>
              <a:buSzPts val="1400"/>
              <a:buChar char="•"/>
            </a:pPr>
            <a:r>
              <a:rPr lang="en" sz="1400"/>
              <a:t>Dimension 4 – Readiness to change</a:t>
            </a:r>
            <a:endParaRPr sz="1400"/>
          </a:p>
          <a:p>
            <a:pPr marL="1371600" lvl="2" indent="-317500" algn="l" rtl="0">
              <a:lnSpc>
                <a:spcPct val="100000"/>
              </a:lnSpc>
              <a:spcBef>
                <a:spcPts val="400"/>
              </a:spcBef>
              <a:spcAft>
                <a:spcPts val="0"/>
              </a:spcAft>
              <a:buSzPts val="1400"/>
              <a:buChar char="•"/>
            </a:pPr>
            <a:r>
              <a:rPr lang="en" sz="1400"/>
              <a:t>Rating 0 or 1 - willing to engage and explore substance use</a:t>
            </a:r>
            <a:endParaRPr sz="1400"/>
          </a:p>
          <a:p>
            <a:pPr marL="914400" lvl="1" indent="-317500" algn="l" rtl="0">
              <a:lnSpc>
                <a:spcPct val="100000"/>
              </a:lnSpc>
              <a:spcBef>
                <a:spcPts val="400"/>
              </a:spcBef>
              <a:spcAft>
                <a:spcPts val="0"/>
              </a:spcAft>
              <a:buSzPts val="1400"/>
              <a:buChar char="•"/>
            </a:pPr>
            <a:r>
              <a:rPr lang="en" sz="1400"/>
              <a:t>Dimension 5 – Relapse, Continued Use, or Continued Problem Potential</a:t>
            </a:r>
            <a:endParaRPr sz="1400"/>
          </a:p>
          <a:p>
            <a:pPr marL="1371600" lvl="2" indent="-317500" algn="l" rtl="0">
              <a:lnSpc>
                <a:spcPct val="100000"/>
              </a:lnSpc>
              <a:spcBef>
                <a:spcPts val="400"/>
              </a:spcBef>
              <a:spcAft>
                <a:spcPts val="0"/>
              </a:spcAft>
              <a:buSzPts val="1400"/>
              <a:buChar char="•"/>
            </a:pPr>
            <a:r>
              <a:rPr lang="en" sz="1400"/>
              <a:t>Rating 0 or 1 -  able to control use, maintain abstinence </a:t>
            </a:r>
            <a:endParaRPr sz="1400"/>
          </a:p>
          <a:p>
            <a:pPr marL="914400" lvl="1" indent="-317500" algn="l" rtl="0">
              <a:lnSpc>
                <a:spcPct val="100000"/>
              </a:lnSpc>
              <a:spcBef>
                <a:spcPts val="400"/>
              </a:spcBef>
              <a:spcAft>
                <a:spcPts val="0"/>
              </a:spcAft>
              <a:buSzPts val="1400"/>
              <a:buChar char="•"/>
            </a:pPr>
            <a:r>
              <a:rPr lang="en" sz="1400"/>
              <a:t>Dimension 6 – Recovery/Living Environment</a:t>
            </a:r>
            <a:endParaRPr sz="1400"/>
          </a:p>
          <a:p>
            <a:pPr marL="1371600" lvl="2" indent="-317500" algn="l" rtl="0">
              <a:lnSpc>
                <a:spcPct val="100000"/>
              </a:lnSpc>
              <a:spcBef>
                <a:spcPts val="400"/>
              </a:spcBef>
              <a:spcAft>
                <a:spcPts val="0"/>
              </a:spcAft>
              <a:buSzPts val="1400"/>
              <a:buChar char="•"/>
            </a:pPr>
            <a:r>
              <a:rPr lang="en" sz="1400"/>
              <a:t>Rating 0 or 1 - active support system</a:t>
            </a:r>
            <a:endParaRPr sz="1400"/>
          </a:p>
          <a:p>
            <a:pPr marL="457200" lvl="0" indent="-317500" algn="l" rtl="0">
              <a:spcBef>
                <a:spcPts val="1000"/>
              </a:spcBef>
              <a:spcAft>
                <a:spcPts val="0"/>
              </a:spcAft>
              <a:buSzPts val="1400"/>
              <a:buChar char="•"/>
            </a:pPr>
            <a:r>
              <a:rPr lang="en" sz="1400"/>
              <a:t>When a Dimension has a higher rating, it could indicate a need for a higher level of care especially if Dimension 1 or 2</a:t>
            </a:r>
            <a:endParaRPr sz="1400"/>
          </a:p>
        </p:txBody>
      </p:sp>
      <p:sp>
        <p:nvSpPr>
          <p:cNvPr id="455" name="Google Shape;455;p63"/>
          <p:cNvSpPr txBox="1"/>
          <p:nvPr/>
        </p:nvSpPr>
        <p:spPr>
          <a:xfrm>
            <a:off x="6144000" y="4789500"/>
            <a:ext cx="3000000" cy="354000"/>
          </a:xfrm>
          <a:prstGeom prst="rect">
            <a:avLst/>
          </a:prstGeom>
          <a:noFill/>
          <a:ln>
            <a:noFill/>
          </a:ln>
        </p:spPr>
        <p:txBody>
          <a:bodyPr spcFirstLastPara="1" wrap="square" lIns="91425" tIns="91425" rIns="91425" bIns="91425" anchor="t" anchorCtr="0">
            <a:spAutoFit/>
          </a:bodyPr>
          <a:lstStyle/>
          <a:p>
            <a:pPr marL="1371600" lvl="0" indent="0" algn="l" rtl="0">
              <a:spcBef>
                <a:spcPts val="0"/>
              </a:spcBef>
              <a:spcAft>
                <a:spcPts val="0"/>
              </a:spcAft>
              <a:buNone/>
            </a:pPr>
            <a:r>
              <a:rPr lang="en" sz="1100">
                <a:solidFill>
                  <a:schemeClr val="dk1"/>
                </a:solidFill>
              </a:rPr>
              <a:t>Mee-Lee, D. (2013)</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4"/>
          <p:cNvSpPr txBox="1">
            <a:spLocks noGrp="1"/>
          </p:cNvSpPr>
          <p:nvPr>
            <p:ph type="title"/>
          </p:nvPr>
        </p:nvSpPr>
        <p:spPr>
          <a:xfrm>
            <a:off x="454450" y="1271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b="1"/>
              <a:t>ASAM Treatment Matching Matrix</a:t>
            </a:r>
            <a:endParaRPr sz="3000" b="1"/>
          </a:p>
          <a:p>
            <a:pPr marL="0" lvl="0" indent="0" algn="l" rtl="0">
              <a:spcBef>
                <a:spcPts val="0"/>
              </a:spcBef>
              <a:spcAft>
                <a:spcPts val="0"/>
              </a:spcAft>
              <a:buNone/>
            </a:pPr>
            <a:endParaRPr/>
          </a:p>
        </p:txBody>
      </p:sp>
      <p:sp>
        <p:nvSpPr>
          <p:cNvPr id="461" name="Google Shape;461;p64"/>
          <p:cNvSpPr txBox="1">
            <a:spLocks noGrp="1"/>
          </p:cNvSpPr>
          <p:nvPr>
            <p:ph type="body" idx="1"/>
          </p:nvPr>
        </p:nvSpPr>
        <p:spPr>
          <a:xfrm>
            <a:off x="257450" y="643400"/>
            <a:ext cx="8477700" cy="3949500"/>
          </a:xfrm>
          <a:prstGeom prst="rect">
            <a:avLst/>
          </a:prstGeom>
        </p:spPr>
        <p:txBody>
          <a:bodyPr spcFirstLastPara="1" wrap="square" lIns="68575" tIns="34275" rIns="68575" bIns="342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300" b="1"/>
              <a:t>Jacob is a 17 year old who got caught drinking alcohol at a party and charged with minor in possession. His mom referred him for a substance use evaluation because she is concerned. His grades have started to decline and he is starting to hang out with friends she does not know. Jacob and his father have a tense relationship and minimal contact at this point.</a:t>
            </a:r>
            <a:endParaRPr sz="1300" b="1"/>
          </a:p>
          <a:p>
            <a:pPr marL="457200" lvl="0" indent="-298450" algn="l" rtl="0">
              <a:lnSpc>
                <a:spcPct val="115000"/>
              </a:lnSpc>
              <a:spcBef>
                <a:spcPts val="1200"/>
              </a:spcBef>
              <a:spcAft>
                <a:spcPts val="0"/>
              </a:spcAft>
              <a:buSzPts val="1100"/>
              <a:buChar char="•"/>
            </a:pPr>
            <a:r>
              <a:rPr lang="en" sz="1100" b="1"/>
              <a:t>Dimension 1 – Acute Intoxication/Withdrawal Potential (0)</a:t>
            </a:r>
            <a:r>
              <a:rPr lang="en" sz="1100"/>
              <a:t>: Although Jacob reports being under the influence at the time of the arrest, he is not at this time. He denies any withdrawal symptoms and the quantity and frequency of his substance use support this.</a:t>
            </a:r>
            <a:endParaRPr sz="1100"/>
          </a:p>
          <a:p>
            <a:pPr marL="457200" lvl="0" indent="-298450" algn="l" rtl="0">
              <a:lnSpc>
                <a:spcPct val="115000"/>
              </a:lnSpc>
              <a:spcBef>
                <a:spcPts val="0"/>
              </a:spcBef>
              <a:spcAft>
                <a:spcPts val="0"/>
              </a:spcAft>
              <a:buSzPts val="1100"/>
              <a:buChar char="•"/>
            </a:pPr>
            <a:r>
              <a:rPr lang="en" sz="1100" b="1"/>
              <a:t>Dimension 2 – Biomedical Conditions/Complications (0)</a:t>
            </a:r>
            <a:r>
              <a:rPr lang="en" sz="1100"/>
              <a:t>: Jacob is not on any medications and does not report any physical health concerns.</a:t>
            </a:r>
            <a:endParaRPr sz="1100"/>
          </a:p>
          <a:p>
            <a:pPr marL="457200" lvl="0" indent="-298450" algn="l" rtl="0">
              <a:lnSpc>
                <a:spcPct val="115000"/>
              </a:lnSpc>
              <a:spcBef>
                <a:spcPts val="0"/>
              </a:spcBef>
              <a:spcAft>
                <a:spcPts val="0"/>
              </a:spcAft>
              <a:buSzPts val="1100"/>
              <a:buChar char="•"/>
            </a:pPr>
            <a:r>
              <a:rPr lang="en" sz="1100" b="1"/>
              <a:t>Dimension 3 – Emotional/Behavioral/Cognitive Conditions and Complications (1)</a:t>
            </a:r>
            <a:r>
              <a:rPr lang="en" sz="1100"/>
              <a:t>: Jacob’s recent struggles in school and recent legal charge are concerning.  He appears embarrassed about his grades since he may not graduate on time. It appears his behaviors changed a few months ago and have quickly deteriorated.    </a:t>
            </a:r>
            <a:endParaRPr sz="1100"/>
          </a:p>
          <a:p>
            <a:pPr marL="457200" lvl="0" indent="-298450" algn="l" rtl="0">
              <a:lnSpc>
                <a:spcPct val="115000"/>
              </a:lnSpc>
              <a:spcBef>
                <a:spcPts val="0"/>
              </a:spcBef>
              <a:spcAft>
                <a:spcPts val="0"/>
              </a:spcAft>
              <a:buSzPts val="1100"/>
              <a:buChar char="•"/>
            </a:pPr>
            <a:r>
              <a:rPr lang="en" sz="1100" b="1"/>
              <a:t>Dimension 4 – Readiness to Change (1)</a:t>
            </a:r>
            <a:r>
              <a:rPr lang="en" sz="1100"/>
              <a:t>: Jacob appears cooperative and in Contemplation stage of change. He seems to want to change his behaviors in order to get back on track with school and graduate. He seems to be considering the negative impact of his substance use.</a:t>
            </a:r>
            <a:endParaRPr sz="1100"/>
          </a:p>
          <a:p>
            <a:pPr marL="457200" lvl="0" indent="-298450" algn="l" rtl="0">
              <a:lnSpc>
                <a:spcPct val="115000"/>
              </a:lnSpc>
              <a:spcBef>
                <a:spcPts val="0"/>
              </a:spcBef>
              <a:spcAft>
                <a:spcPts val="0"/>
              </a:spcAft>
              <a:buSzPts val="1100"/>
              <a:buChar char="•"/>
            </a:pPr>
            <a:r>
              <a:rPr lang="en" sz="1100" b="1"/>
              <a:t>Dimension 5 – Relapse/Continued Use/Continued Problem Potential (1)</a:t>
            </a:r>
            <a:r>
              <a:rPr lang="en" sz="1100"/>
              <a:t>: Jacob is at moderate risk of relapse due to his current peer group, who all use substances, and his lack of awareness/education of his triggers and warning signs.</a:t>
            </a:r>
            <a:endParaRPr sz="1100"/>
          </a:p>
          <a:p>
            <a:pPr marL="457200" lvl="0" indent="-298450" algn="l" rtl="0">
              <a:lnSpc>
                <a:spcPct val="115000"/>
              </a:lnSpc>
              <a:spcBef>
                <a:spcPts val="0"/>
              </a:spcBef>
              <a:spcAft>
                <a:spcPts val="0"/>
              </a:spcAft>
              <a:buSzPts val="1100"/>
              <a:buChar char="•"/>
            </a:pPr>
            <a:r>
              <a:rPr lang="en" sz="1100" b="1"/>
              <a:t>Dimension 6 – Recovery/Living Environment (1)</a:t>
            </a:r>
            <a:r>
              <a:rPr lang="en" sz="1100"/>
              <a:t>: Jacob lives with his mother and she seems supportive. Jacob has a conflictual relationship with his father and they have not talked other than his dad yelling at him the night Jacob was charged. Jacob’s peer group use substances and he could benefit from developing a healthy support system of peers that don’t use substances. </a:t>
            </a:r>
            <a:endParaRPr sz="1100"/>
          </a:p>
          <a:p>
            <a:pPr marL="0" lvl="0" indent="0" algn="l" rtl="0">
              <a:spcBef>
                <a:spcPts val="1200"/>
              </a:spcBef>
              <a:spcAft>
                <a:spcPts val="0"/>
              </a:spcAft>
              <a:buNone/>
            </a:pPr>
            <a:r>
              <a:rPr lang="en" sz="1400" b="1"/>
              <a:t>Recommended Level of Care - Outpatient Level 1 - one or two individual therapy sessions a week</a:t>
            </a:r>
            <a:endParaRPr sz="1400"/>
          </a:p>
        </p:txBody>
      </p:sp>
      <p:sp>
        <p:nvSpPr>
          <p:cNvPr id="462" name="Google Shape;462;p64"/>
          <p:cNvSpPr txBox="1"/>
          <p:nvPr/>
        </p:nvSpPr>
        <p:spPr>
          <a:xfrm>
            <a:off x="6144000" y="4789500"/>
            <a:ext cx="3000000" cy="354000"/>
          </a:xfrm>
          <a:prstGeom prst="rect">
            <a:avLst/>
          </a:prstGeom>
          <a:noFill/>
          <a:ln>
            <a:noFill/>
          </a:ln>
        </p:spPr>
        <p:txBody>
          <a:bodyPr spcFirstLastPara="1" wrap="square" lIns="91425" tIns="91425" rIns="91425" bIns="91425" anchor="t" anchorCtr="0">
            <a:spAutoFit/>
          </a:bodyPr>
          <a:lstStyle/>
          <a:p>
            <a:pPr marL="1371600" lvl="0" indent="0" algn="l" rtl="0">
              <a:spcBef>
                <a:spcPts val="0"/>
              </a:spcBef>
              <a:spcAft>
                <a:spcPts val="0"/>
              </a:spcAft>
              <a:buNone/>
            </a:pPr>
            <a:r>
              <a:rPr lang="en" sz="1100">
                <a:solidFill>
                  <a:schemeClr val="dk1"/>
                </a:solidFill>
              </a:rPr>
              <a:t>Mee-Lee, D. (2013)</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b="1"/>
              <a:t>ASAM Treatment Matching Matrix</a:t>
            </a:r>
            <a:endParaRPr sz="3000" b="1"/>
          </a:p>
          <a:p>
            <a:pPr marL="0" lvl="0" indent="0" algn="l" rtl="0">
              <a:spcBef>
                <a:spcPts val="0"/>
              </a:spcBef>
              <a:spcAft>
                <a:spcPts val="0"/>
              </a:spcAft>
              <a:buNone/>
            </a:pPr>
            <a:endParaRPr/>
          </a:p>
        </p:txBody>
      </p:sp>
      <p:sp>
        <p:nvSpPr>
          <p:cNvPr id="468" name="Google Shape;468;p65"/>
          <p:cNvSpPr txBox="1">
            <a:spLocks noGrp="1"/>
          </p:cNvSpPr>
          <p:nvPr>
            <p:ph type="body" idx="1"/>
          </p:nvPr>
        </p:nvSpPr>
        <p:spPr>
          <a:xfrm>
            <a:off x="417775" y="718269"/>
            <a:ext cx="7886700" cy="3263400"/>
          </a:xfrm>
          <a:prstGeom prst="rect">
            <a:avLst/>
          </a:prstGeom>
        </p:spPr>
        <p:txBody>
          <a:bodyPr spcFirstLastPara="1" wrap="square" lIns="68575" tIns="34275" rIns="68575" bIns="34275" anchor="t" anchorCtr="0">
            <a:noAutofit/>
          </a:bodyPr>
          <a:lstStyle/>
          <a:p>
            <a:pPr marL="457200" lvl="0" indent="-311150" algn="l" rtl="0">
              <a:spcBef>
                <a:spcPts val="1000"/>
              </a:spcBef>
              <a:spcAft>
                <a:spcPts val="0"/>
              </a:spcAft>
              <a:buSzPts val="1300"/>
              <a:buChar char="•"/>
            </a:pPr>
            <a:r>
              <a:rPr lang="en" sz="1300" b="1"/>
              <a:t>Intensive Outpatient Level 2.1</a:t>
            </a:r>
            <a:endParaRPr sz="1300" b="1"/>
          </a:p>
          <a:p>
            <a:pPr marL="914400" lvl="1" indent="-311150" algn="l" rtl="0">
              <a:lnSpc>
                <a:spcPct val="100000"/>
              </a:lnSpc>
              <a:spcBef>
                <a:spcPts val="0"/>
              </a:spcBef>
              <a:spcAft>
                <a:spcPts val="0"/>
              </a:spcAft>
              <a:buSzPts val="1300"/>
              <a:buChar char="•"/>
            </a:pPr>
            <a:r>
              <a:rPr lang="en" sz="1300"/>
              <a:t>Dimension 1 - Acute Intoxication and/or Withdrawal Potential</a:t>
            </a:r>
            <a:endParaRPr sz="1300"/>
          </a:p>
          <a:p>
            <a:pPr marL="1371600" lvl="2" indent="-311150" algn="l" rtl="0">
              <a:lnSpc>
                <a:spcPct val="100000"/>
              </a:lnSpc>
              <a:spcBef>
                <a:spcPts val="0"/>
              </a:spcBef>
              <a:spcAft>
                <a:spcPts val="0"/>
              </a:spcAft>
              <a:buSzPts val="1300"/>
              <a:buChar char="•"/>
            </a:pPr>
            <a:r>
              <a:rPr lang="en" sz="1300"/>
              <a:t>Rating 0 or 1 - minimal risk of withdrawal</a:t>
            </a:r>
            <a:endParaRPr sz="1300"/>
          </a:p>
          <a:p>
            <a:pPr marL="914400" lvl="1" indent="-311150" algn="l" rtl="0">
              <a:lnSpc>
                <a:spcPct val="100000"/>
              </a:lnSpc>
              <a:spcBef>
                <a:spcPts val="0"/>
              </a:spcBef>
              <a:spcAft>
                <a:spcPts val="0"/>
              </a:spcAft>
              <a:buSzPts val="1300"/>
              <a:buChar char="•"/>
            </a:pPr>
            <a:r>
              <a:rPr lang="en" sz="1300"/>
              <a:t>Dimension 2 - Biomedical Conditions and Complications (medication, recent illnesses, medication compliance)</a:t>
            </a:r>
            <a:endParaRPr sz="1300"/>
          </a:p>
          <a:p>
            <a:pPr marL="1371600" lvl="2" indent="-311150" algn="l" rtl="0">
              <a:lnSpc>
                <a:spcPct val="100000"/>
              </a:lnSpc>
              <a:spcBef>
                <a:spcPts val="0"/>
              </a:spcBef>
              <a:spcAft>
                <a:spcPts val="0"/>
              </a:spcAft>
              <a:buSzPts val="1300"/>
              <a:buChar char="•"/>
            </a:pPr>
            <a:r>
              <a:rPr lang="en" sz="1300"/>
              <a:t>Rating 0 or 1 - no concerns or manageable</a:t>
            </a:r>
            <a:endParaRPr sz="1300"/>
          </a:p>
          <a:p>
            <a:pPr marL="914400" lvl="1" indent="-311150" algn="l" rtl="0">
              <a:lnSpc>
                <a:spcPct val="100000"/>
              </a:lnSpc>
              <a:spcBef>
                <a:spcPts val="400"/>
              </a:spcBef>
              <a:spcAft>
                <a:spcPts val="0"/>
              </a:spcAft>
              <a:buSzPts val="1300"/>
              <a:buChar char="•"/>
            </a:pPr>
            <a:r>
              <a:rPr lang="en" sz="1300"/>
              <a:t>Dimension 3 – Emotional, Behavioral, or Cognitive Conditions and Complications</a:t>
            </a:r>
            <a:endParaRPr sz="1300"/>
          </a:p>
          <a:p>
            <a:pPr marL="1371600" lvl="2" indent="-311150" algn="l" rtl="0">
              <a:lnSpc>
                <a:spcPct val="100000"/>
              </a:lnSpc>
              <a:spcBef>
                <a:spcPts val="400"/>
              </a:spcBef>
              <a:spcAft>
                <a:spcPts val="0"/>
              </a:spcAft>
              <a:buSzPts val="1300"/>
              <a:buChar char="•"/>
            </a:pPr>
            <a:r>
              <a:rPr lang="en" sz="1300"/>
              <a:t>Rating 1 or 2 - low risk of harm; mild to moderate interruption with daily living</a:t>
            </a:r>
            <a:endParaRPr sz="1300"/>
          </a:p>
          <a:p>
            <a:pPr marL="914400" lvl="1" indent="-311150" algn="l" rtl="0">
              <a:lnSpc>
                <a:spcPct val="100000"/>
              </a:lnSpc>
              <a:spcBef>
                <a:spcPts val="400"/>
              </a:spcBef>
              <a:spcAft>
                <a:spcPts val="0"/>
              </a:spcAft>
              <a:buSzPts val="1300"/>
              <a:buChar char="•"/>
            </a:pPr>
            <a:r>
              <a:rPr lang="en" sz="1300"/>
              <a:t>Dimension 4 – Readiness to change</a:t>
            </a:r>
            <a:endParaRPr sz="1300"/>
          </a:p>
          <a:p>
            <a:pPr marL="1371600" lvl="2" indent="-311150" algn="l" rtl="0">
              <a:lnSpc>
                <a:spcPct val="100000"/>
              </a:lnSpc>
              <a:spcBef>
                <a:spcPts val="400"/>
              </a:spcBef>
              <a:spcAft>
                <a:spcPts val="0"/>
              </a:spcAft>
              <a:buSzPts val="1300"/>
              <a:buChar char="•"/>
            </a:pPr>
            <a:r>
              <a:rPr lang="en" sz="1300"/>
              <a:t>Rating 1 or 2 - needs some encouragement to engage and explore substance use</a:t>
            </a:r>
            <a:endParaRPr sz="1300"/>
          </a:p>
          <a:p>
            <a:pPr marL="914400" lvl="1" indent="-311150" algn="l" rtl="0">
              <a:lnSpc>
                <a:spcPct val="100000"/>
              </a:lnSpc>
              <a:spcBef>
                <a:spcPts val="400"/>
              </a:spcBef>
              <a:spcAft>
                <a:spcPts val="0"/>
              </a:spcAft>
              <a:buSzPts val="1300"/>
              <a:buChar char="•"/>
            </a:pPr>
            <a:r>
              <a:rPr lang="en" sz="1300"/>
              <a:t>Dimension 5 – Relapse, Continued Use, or Continued Problem Potential</a:t>
            </a:r>
            <a:endParaRPr sz="1300"/>
          </a:p>
          <a:p>
            <a:pPr marL="1371600" lvl="2" indent="-311150" algn="l" rtl="0">
              <a:lnSpc>
                <a:spcPct val="100000"/>
              </a:lnSpc>
              <a:spcBef>
                <a:spcPts val="400"/>
              </a:spcBef>
              <a:spcAft>
                <a:spcPts val="0"/>
              </a:spcAft>
              <a:buSzPts val="1300"/>
              <a:buChar char="•"/>
            </a:pPr>
            <a:r>
              <a:rPr lang="en" sz="1300"/>
              <a:t>Rating 1 or 2 -  significant risk of relapse or continued use </a:t>
            </a:r>
            <a:endParaRPr sz="1300"/>
          </a:p>
          <a:p>
            <a:pPr marL="914400" lvl="1" indent="-311150" algn="l" rtl="0">
              <a:lnSpc>
                <a:spcPct val="100000"/>
              </a:lnSpc>
              <a:spcBef>
                <a:spcPts val="400"/>
              </a:spcBef>
              <a:spcAft>
                <a:spcPts val="0"/>
              </a:spcAft>
              <a:buSzPts val="1300"/>
              <a:buChar char="•"/>
            </a:pPr>
            <a:r>
              <a:rPr lang="en" sz="1300"/>
              <a:t>Dimension 6 – Recovery/Living Environment</a:t>
            </a:r>
            <a:endParaRPr sz="1300"/>
          </a:p>
          <a:p>
            <a:pPr marL="1371600" lvl="2" indent="-311150" algn="l" rtl="0">
              <a:lnSpc>
                <a:spcPct val="100000"/>
              </a:lnSpc>
              <a:spcBef>
                <a:spcPts val="400"/>
              </a:spcBef>
              <a:spcAft>
                <a:spcPts val="0"/>
              </a:spcAft>
              <a:buSzPts val="1300"/>
              <a:buChar char="•"/>
            </a:pPr>
            <a:r>
              <a:rPr lang="en" sz="1300"/>
              <a:t>Rating 1 or 2 - peer group may use substances; needs supervision/supports to be successful</a:t>
            </a:r>
            <a:endParaRPr sz="1300"/>
          </a:p>
          <a:p>
            <a:pPr marL="457200" lvl="0" indent="-311150" algn="l" rtl="0">
              <a:spcBef>
                <a:spcPts val="1000"/>
              </a:spcBef>
              <a:spcAft>
                <a:spcPts val="0"/>
              </a:spcAft>
              <a:buSzPts val="1300"/>
              <a:buChar char="•"/>
            </a:pPr>
            <a:r>
              <a:rPr lang="en" sz="1300"/>
              <a:t>As an individual’s rating moves down to 0s or 1s, consider a lower level of care. But if a few or more move up, especially Dimension 1 and 5, then consider a higher level of care.</a:t>
            </a:r>
            <a:endParaRPr sz="1300"/>
          </a:p>
        </p:txBody>
      </p:sp>
      <p:sp>
        <p:nvSpPr>
          <p:cNvPr id="469" name="Google Shape;469;p65"/>
          <p:cNvSpPr txBox="1"/>
          <p:nvPr/>
        </p:nvSpPr>
        <p:spPr>
          <a:xfrm>
            <a:off x="6144000" y="4789500"/>
            <a:ext cx="3000000" cy="354000"/>
          </a:xfrm>
          <a:prstGeom prst="rect">
            <a:avLst/>
          </a:prstGeom>
          <a:noFill/>
          <a:ln>
            <a:noFill/>
          </a:ln>
        </p:spPr>
        <p:txBody>
          <a:bodyPr spcFirstLastPara="1" wrap="square" lIns="91425" tIns="91425" rIns="91425" bIns="91425" anchor="t" anchorCtr="0">
            <a:spAutoFit/>
          </a:bodyPr>
          <a:lstStyle/>
          <a:p>
            <a:pPr marL="1371600" lvl="0" indent="0" algn="l" rtl="0">
              <a:spcBef>
                <a:spcPts val="0"/>
              </a:spcBef>
              <a:spcAft>
                <a:spcPts val="0"/>
              </a:spcAft>
              <a:buNone/>
            </a:pPr>
            <a:r>
              <a:rPr lang="en" sz="1100">
                <a:solidFill>
                  <a:schemeClr val="dk1"/>
                </a:solidFill>
              </a:rPr>
              <a:t>Mee-Lee, D. (2013)</a:t>
            </a: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b="1"/>
              <a:t>ASAM Treatment Matching Matrix</a:t>
            </a:r>
            <a:endParaRPr sz="3000" b="1"/>
          </a:p>
          <a:p>
            <a:pPr marL="0" lvl="0" indent="0" algn="l" rtl="0">
              <a:spcBef>
                <a:spcPts val="0"/>
              </a:spcBef>
              <a:spcAft>
                <a:spcPts val="0"/>
              </a:spcAft>
              <a:buNone/>
            </a:pPr>
            <a:endParaRPr/>
          </a:p>
        </p:txBody>
      </p:sp>
      <p:sp>
        <p:nvSpPr>
          <p:cNvPr id="475" name="Google Shape;475;p66"/>
          <p:cNvSpPr txBox="1">
            <a:spLocks noGrp="1"/>
          </p:cNvSpPr>
          <p:nvPr>
            <p:ph type="body" idx="1"/>
          </p:nvPr>
        </p:nvSpPr>
        <p:spPr>
          <a:xfrm>
            <a:off x="248000" y="808275"/>
            <a:ext cx="8624700" cy="3796800"/>
          </a:xfrm>
          <a:prstGeom prst="rect">
            <a:avLst/>
          </a:prstGeom>
        </p:spPr>
        <p:txBody>
          <a:bodyPr spcFirstLastPara="1" wrap="square" lIns="68575" tIns="34275" rIns="68575" bIns="34275" anchor="t" anchorCtr="0">
            <a:noAutofit/>
          </a:bodyPr>
          <a:lstStyle/>
          <a:p>
            <a:pPr marL="0" lvl="0" indent="0" algn="l" rtl="0">
              <a:lnSpc>
                <a:spcPct val="115000"/>
              </a:lnSpc>
              <a:spcBef>
                <a:spcPts val="1200"/>
              </a:spcBef>
              <a:spcAft>
                <a:spcPts val="0"/>
              </a:spcAft>
              <a:buNone/>
            </a:pPr>
            <a:r>
              <a:rPr lang="en" sz="1300" b="1"/>
              <a:t>Jacob is a 17 year old who has not consistently attended outpatient counseling. His mother reports he is often missing curfew and when he gets home he seems drunk and/or high. He is failing a few classes and may not stay on target to graduate on time. Jacob and his father got into an argument over his grades and have a tense relationship and minimal contact at this point.</a:t>
            </a:r>
            <a:endParaRPr sz="1300" b="1"/>
          </a:p>
          <a:p>
            <a:pPr marL="457200" lvl="0" indent="-298450" algn="l" rtl="0">
              <a:lnSpc>
                <a:spcPct val="115000"/>
              </a:lnSpc>
              <a:spcBef>
                <a:spcPts val="1200"/>
              </a:spcBef>
              <a:spcAft>
                <a:spcPts val="0"/>
              </a:spcAft>
              <a:buSzPts val="1100"/>
              <a:buChar char="•"/>
            </a:pPr>
            <a:r>
              <a:rPr lang="en" sz="1100" b="1"/>
              <a:t>Dimension 1 – Acute Intoxication/Withdrawal Potential (1)</a:t>
            </a:r>
            <a:r>
              <a:rPr lang="en" sz="1100"/>
              <a:t>: Although Jacob denies an increase to his quantity and frequency of substance use, his mother reports he appears drunk and/or high sometimes when he gets home. He denies any withdrawal symptoms.</a:t>
            </a:r>
            <a:endParaRPr sz="1100"/>
          </a:p>
          <a:p>
            <a:pPr marL="457200" lvl="0" indent="-298450" algn="l" rtl="0">
              <a:lnSpc>
                <a:spcPct val="115000"/>
              </a:lnSpc>
              <a:spcBef>
                <a:spcPts val="0"/>
              </a:spcBef>
              <a:spcAft>
                <a:spcPts val="0"/>
              </a:spcAft>
              <a:buSzPts val="1100"/>
              <a:buChar char="•"/>
            </a:pPr>
            <a:r>
              <a:rPr lang="en" sz="1100" b="1"/>
              <a:t>Dimension 2 – Biomedical Conditions/Complications (0)</a:t>
            </a:r>
            <a:r>
              <a:rPr lang="en" sz="1100"/>
              <a:t>: Jacob is not on any medications and does not report any physical health concerns.</a:t>
            </a:r>
            <a:endParaRPr sz="1100"/>
          </a:p>
          <a:p>
            <a:pPr marL="457200" lvl="0" indent="-298450" algn="l" rtl="0">
              <a:lnSpc>
                <a:spcPct val="115000"/>
              </a:lnSpc>
              <a:spcBef>
                <a:spcPts val="0"/>
              </a:spcBef>
              <a:spcAft>
                <a:spcPts val="0"/>
              </a:spcAft>
              <a:buSzPts val="1100"/>
              <a:buChar char="•"/>
            </a:pPr>
            <a:r>
              <a:rPr lang="en" sz="1100" b="1"/>
              <a:t>Dimension 3 – Emotional/Behavioral/Cognitive Conditions and Complications (2)</a:t>
            </a:r>
            <a:r>
              <a:rPr lang="en" sz="1100"/>
              <a:t>: Jacob continues to struggle in school and is not following expectations of probation. He appears more sad and emotional during sessions and reports feeling like a failure.</a:t>
            </a:r>
            <a:endParaRPr sz="1100"/>
          </a:p>
          <a:p>
            <a:pPr marL="457200" lvl="0" indent="-298450" algn="l" rtl="0">
              <a:lnSpc>
                <a:spcPct val="115000"/>
              </a:lnSpc>
              <a:spcBef>
                <a:spcPts val="0"/>
              </a:spcBef>
              <a:spcAft>
                <a:spcPts val="0"/>
              </a:spcAft>
              <a:buSzPts val="1100"/>
              <a:buChar char="•"/>
            </a:pPr>
            <a:r>
              <a:rPr lang="en" sz="1100" b="1"/>
              <a:t>Dimension 4 – Readiness to Change (2)</a:t>
            </a:r>
            <a:r>
              <a:rPr lang="en" sz="1100"/>
              <a:t>: Jacob appears in Contemplation stage of change. He wants to avoid being sent away but doesn’t see the need in attending multiple groups and individual sessions each week. He seems externally motivated at this time. </a:t>
            </a:r>
            <a:endParaRPr sz="1100"/>
          </a:p>
          <a:p>
            <a:pPr marL="457200" lvl="0" indent="-298450" algn="l" rtl="0">
              <a:lnSpc>
                <a:spcPct val="115000"/>
              </a:lnSpc>
              <a:spcBef>
                <a:spcPts val="0"/>
              </a:spcBef>
              <a:spcAft>
                <a:spcPts val="0"/>
              </a:spcAft>
              <a:buSzPts val="1100"/>
              <a:buChar char="•"/>
            </a:pPr>
            <a:r>
              <a:rPr lang="en" sz="1100" b="1"/>
              <a:t>Dimension 5 – Relapse/Continued Use/Continued Problem Potential (2)</a:t>
            </a:r>
            <a:r>
              <a:rPr lang="en" sz="1100"/>
              <a:t>: Jacob is at moderate risk of relapse due to his continued substance use and still spending time with his friends who use substances.</a:t>
            </a:r>
            <a:endParaRPr sz="1100"/>
          </a:p>
          <a:p>
            <a:pPr marL="457200" lvl="0" indent="-298450" algn="l" rtl="0">
              <a:lnSpc>
                <a:spcPct val="115000"/>
              </a:lnSpc>
              <a:spcBef>
                <a:spcPts val="0"/>
              </a:spcBef>
              <a:spcAft>
                <a:spcPts val="0"/>
              </a:spcAft>
              <a:buSzPts val="1100"/>
              <a:buChar char="•"/>
            </a:pPr>
            <a:r>
              <a:rPr lang="en" sz="1100" b="1"/>
              <a:t>Dimension 6 – Recovery/Living Environment (2)</a:t>
            </a:r>
            <a:r>
              <a:rPr lang="en" sz="1100"/>
              <a:t>: Jacob lives with his mother, who is becoming more worried about her son.  Jacob continues to refuse to have contact with his father. Jacob and his parents could benefit from family therapy. Jacob could benefit from additional structure and age-appropriate supervision.</a:t>
            </a:r>
            <a:endParaRPr sz="1100"/>
          </a:p>
          <a:p>
            <a:pPr marL="0" lvl="0" indent="0" algn="l" rtl="0">
              <a:lnSpc>
                <a:spcPct val="115000"/>
              </a:lnSpc>
              <a:spcBef>
                <a:spcPts val="1200"/>
              </a:spcBef>
              <a:spcAft>
                <a:spcPts val="1200"/>
              </a:spcAft>
              <a:buNone/>
            </a:pPr>
            <a:r>
              <a:rPr lang="en" sz="1400" b="1"/>
              <a:t>Recommended Level of Care - Intensive Outpatient Level 2.1 - at least 6 hours of groups and individual therapy sessions each week</a:t>
            </a:r>
            <a:endParaRPr sz="1400"/>
          </a:p>
        </p:txBody>
      </p:sp>
      <p:sp>
        <p:nvSpPr>
          <p:cNvPr id="476" name="Google Shape;476;p66"/>
          <p:cNvSpPr txBox="1"/>
          <p:nvPr/>
        </p:nvSpPr>
        <p:spPr>
          <a:xfrm>
            <a:off x="6144000" y="4789500"/>
            <a:ext cx="3000000" cy="354000"/>
          </a:xfrm>
          <a:prstGeom prst="rect">
            <a:avLst/>
          </a:prstGeom>
          <a:noFill/>
          <a:ln>
            <a:noFill/>
          </a:ln>
        </p:spPr>
        <p:txBody>
          <a:bodyPr spcFirstLastPara="1" wrap="square" lIns="91425" tIns="91425" rIns="91425" bIns="91425" anchor="t" anchorCtr="0">
            <a:spAutoFit/>
          </a:bodyPr>
          <a:lstStyle/>
          <a:p>
            <a:pPr marL="1371600" lvl="0" indent="0" algn="l" rtl="0">
              <a:spcBef>
                <a:spcPts val="0"/>
              </a:spcBef>
              <a:spcAft>
                <a:spcPts val="0"/>
              </a:spcAft>
              <a:buNone/>
            </a:pPr>
            <a:r>
              <a:rPr lang="en" sz="1100">
                <a:solidFill>
                  <a:schemeClr val="dk1"/>
                </a:solidFill>
              </a:rPr>
              <a:t>Mee-Lee, D. (2013)</a:t>
            </a:r>
            <a:endParaRPr>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b="1"/>
              <a:t>ASAM Treatment Matching Matrix</a:t>
            </a:r>
            <a:endParaRPr sz="3000" b="1"/>
          </a:p>
          <a:p>
            <a:pPr marL="0" lvl="0" indent="0" algn="l" rtl="0">
              <a:spcBef>
                <a:spcPts val="0"/>
              </a:spcBef>
              <a:spcAft>
                <a:spcPts val="0"/>
              </a:spcAft>
              <a:buNone/>
            </a:pPr>
            <a:endParaRPr/>
          </a:p>
        </p:txBody>
      </p:sp>
      <p:sp>
        <p:nvSpPr>
          <p:cNvPr id="482" name="Google Shape;482;p67"/>
          <p:cNvSpPr txBox="1">
            <a:spLocks noGrp="1"/>
          </p:cNvSpPr>
          <p:nvPr>
            <p:ph type="body" idx="1"/>
          </p:nvPr>
        </p:nvSpPr>
        <p:spPr>
          <a:xfrm>
            <a:off x="353600" y="775019"/>
            <a:ext cx="7886700" cy="3263400"/>
          </a:xfrm>
          <a:prstGeom prst="rect">
            <a:avLst/>
          </a:prstGeom>
        </p:spPr>
        <p:txBody>
          <a:bodyPr spcFirstLastPara="1" wrap="square" lIns="68575" tIns="34275" rIns="68575" bIns="34275" anchor="t" anchorCtr="0">
            <a:noAutofit/>
          </a:bodyPr>
          <a:lstStyle/>
          <a:p>
            <a:pPr marL="457200" lvl="0" indent="-311150" algn="l" rtl="0">
              <a:spcBef>
                <a:spcPts val="1000"/>
              </a:spcBef>
              <a:spcAft>
                <a:spcPts val="0"/>
              </a:spcAft>
              <a:buSzPts val="1300"/>
              <a:buChar char="•"/>
            </a:pPr>
            <a:r>
              <a:rPr lang="en" sz="1300" b="1"/>
              <a:t>Residential Level 3.5</a:t>
            </a:r>
            <a:endParaRPr sz="1300" b="1"/>
          </a:p>
          <a:p>
            <a:pPr marL="914400" lvl="1" indent="-311150" algn="l" rtl="0">
              <a:lnSpc>
                <a:spcPct val="100000"/>
              </a:lnSpc>
              <a:spcBef>
                <a:spcPts val="0"/>
              </a:spcBef>
              <a:spcAft>
                <a:spcPts val="0"/>
              </a:spcAft>
              <a:buSzPts val="1300"/>
              <a:buChar char="•"/>
            </a:pPr>
            <a:r>
              <a:rPr lang="en" sz="1300"/>
              <a:t>Dimension 1 - Acute Intoxication and/or Withdrawal Potential</a:t>
            </a:r>
            <a:endParaRPr sz="1300"/>
          </a:p>
          <a:p>
            <a:pPr marL="1371600" lvl="2" indent="-311150" algn="l" rtl="0">
              <a:lnSpc>
                <a:spcPct val="100000"/>
              </a:lnSpc>
              <a:spcBef>
                <a:spcPts val="0"/>
              </a:spcBef>
              <a:spcAft>
                <a:spcPts val="0"/>
              </a:spcAft>
              <a:buSzPts val="1300"/>
              <a:buChar char="•"/>
            </a:pPr>
            <a:r>
              <a:rPr lang="en" sz="1300"/>
              <a:t>Rating 1 or 2 - mild to moderate risk of withdrawal</a:t>
            </a:r>
            <a:endParaRPr sz="1300"/>
          </a:p>
          <a:p>
            <a:pPr marL="914400" lvl="1" indent="-311150" algn="l" rtl="0">
              <a:lnSpc>
                <a:spcPct val="100000"/>
              </a:lnSpc>
              <a:spcBef>
                <a:spcPts val="0"/>
              </a:spcBef>
              <a:spcAft>
                <a:spcPts val="0"/>
              </a:spcAft>
              <a:buSzPts val="1300"/>
              <a:buChar char="•"/>
            </a:pPr>
            <a:r>
              <a:rPr lang="en" sz="1300"/>
              <a:t>Dimension 2 - Biomedical Conditions and Complications (medication, recent illnesses, medication compliance)</a:t>
            </a:r>
            <a:endParaRPr sz="1300"/>
          </a:p>
          <a:p>
            <a:pPr marL="1371600" lvl="2" indent="-311150" algn="l" rtl="0">
              <a:lnSpc>
                <a:spcPct val="100000"/>
              </a:lnSpc>
              <a:spcBef>
                <a:spcPts val="0"/>
              </a:spcBef>
              <a:spcAft>
                <a:spcPts val="0"/>
              </a:spcAft>
              <a:buSzPts val="1300"/>
              <a:buChar char="•"/>
            </a:pPr>
            <a:r>
              <a:rPr lang="en" sz="1300"/>
              <a:t>Rating 0, 1, or 2 - no concerns or manageable with the medical monitoring available in the program</a:t>
            </a:r>
            <a:endParaRPr sz="1300"/>
          </a:p>
          <a:p>
            <a:pPr marL="914400" lvl="1" indent="-311150" algn="l" rtl="0">
              <a:lnSpc>
                <a:spcPct val="100000"/>
              </a:lnSpc>
              <a:spcBef>
                <a:spcPts val="400"/>
              </a:spcBef>
              <a:spcAft>
                <a:spcPts val="0"/>
              </a:spcAft>
              <a:buSzPts val="1300"/>
              <a:buChar char="•"/>
            </a:pPr>
            <a:r>
              <a:rPr lang="en" sz="1300"/>
              <a:t>Dimension 3 – Emotional, Behavioral, or Cognitive Conditions and Complications</a:t>
            </a:r>
            <a:endParaRPr sz="1300"/>
          </a:p>
          <a:p>
            <a:pPr marL="1371600" lvl="2" indent="-311150" algn="l" rtl="0">
              <a:lnSpc>
                <a:spcPct val="100000"/>
              </a:lnSpc>
              <a:spcBef>
                <a:spcPts val="400"/>
              </a:spcBef>
              <a:spcAft>
                <a:spcPts val="0"/>
              </a:spcAft>
              <a:buSzPts val="1300"/>
              <a:buChar char="•"/>
            </a:pPr>
            <a:r>
              <a:rPr lang="en" sz="1300"/>
              <a:t>Rating 2, 3,  or 4 - moderate but stable risk of harm; moderate to severe interruption with daily living requiring 24 hour supervision</a:t>
            </a:r>
            <a:endParaRPr sz="1300"/>
          </a:p>
          <a:p>
            <a:pPr marL="914400" lvl="1" indent="-311150" algn="l" rtl="0">
              <a:lnSpc>
                <a:spcPct val="100000"/>
              </a:lnSpc>
              <a:spcBef>
                <a:spcPts val="400"/>
              </a:spcBef>
              <a:spcAft>
                <a:spcPts val="0"/>
              </a:spcAft>
              <a:buSzPts val="1300"/>
              <a:buChar char="•"/>
            </a:pPr>
            <a:r>
              <a:rPr lang="en" sz="1300"/>
              <a:t>Dimension 4 – Readiness to change</a:t>
            </a:r>
            <a:endParaRPr sz="1300"/>
          </a:p>
          <a:p>
            <a:pPr marL="1371600" lvl="2" indent="-311150" algn="l" rtl="0">
              <a:lnSpc>
                <a:spcPct val="100000"/>
              </a:lnSpc>
              <a:spcBef>
                <a:spcPts val="400"/>
              </a:spcBef>
              <a:spcAft>
                <a:spcPts val="0"/>
              </a:spcAft>
              <a:buSzPts val="1300"/>
              <a:buChar char="•"/>
            </a:pPr>
            <a:r>
              <a:rPr lang="en" sz="1300"/>
              <a:t>Rating 2, 3 or 4 - needs intensive encouragement to engage and explore substance use</a:t>
            </a:r>
            <a:endParaRPr sz="1300"/>
          </a:p>
          <a:p>
            <a:pPr marL="914400" lvl="1" indent="-311150" algn="l" rtl="0">
              <a:lnSpc>
                <a:spcPct val="100000"/>
              </a:lnSpc>
              <a:spcBef>
                <a:spcPts val="400"/>
              </a:spcBef>
              <a:spcAft>
                <a:spcPts val="0"/>
              </a:spcAft>
              <a:buSzPts val="1300"/>
              <a:buChar char="•"/>
            </a:pPr>
            <a:r>
              <a:rPr lang="en" sz="1300"/>
              <a:t>Dimension 5 – Relapse, Continued Use, or Continued Problem Potential</a:t>
            </a:r>
            <a:endParaRPr sz="1300"/>
          </a:p>
          <a:p>
            <a:pPr marL="1371600" lvl="2" indent="-311150" algn="l" rtl="0">
              <a:lnSpc>
                <a:spcPct val="100000"/>
              </a:lnSpc>
              <a:spcBef>
                <a:spcPts val="400"/>
              </a:spcBef>
              <a:spcAft>
                <a:spcPts val="0"/>
              </a:spcAft>
              <a:buSzPts val="1300"/>
              <a:buChar char="•"/>
            </a:pPr>
            <a:r>
              <a:rPr lang="en" sz="1300"/>
              <a:t>Rating 2, 3, or 4 -  unable to control or abstain without 24 hour supervision  </a:t>
            </a:r>
            <a:endParaRPr sz="1300"/>
          </a:p>
          <a:p>
            <a:pPr marL="914400" lvl="1" indent="-311150" algn="l" rtl="0">
              <a:lnSpc>
                <a:spcPct val="100000"/>
              </a:lnSpc>
              <a:spcBef>
                <a:spcPts val="400"/>
              </a:spcBef>
              <a:spcAft>
                <a:spcPts val="0"/>
              </a:spcAft>
              <a:buSzPts val="1300"/>
              <a:buChar char="•"/>
            </a:pPr>
            <a:r>
              <a:rPr lang="en" sz="1300"/>
              <a:t>Dimension 6 – Recovery/Living Environment</a:t>
            </a:r>
            <a:endParaRPr sz="1300"/>
          </a:p>
          <a:p>
            <a:pPr marL="1371600" lvl="2" indent="-311150" algn="l" rtl="0">
              <a:lnSpc>
                <a:spcPct val="100000"/>
              </a:lnSpc>
              <a:spcBef>
                <a:spcPts val="400"/>
              </a:spcBef>
              <a:spcAft>
                <a:spcPts val="0"/>
              </a:spcAft>
              <a:buSzPts val="1300"/>
              <a:buChar char="•"/>
            </a:pPr>
            <a:r>
              <a:rPr lang="en" sz="1300"/>
              <a:t>Rating 2, 3, or 4 - environment does not support abstinence and is a barrier to recovery </a:t>
            </a:r>
            <a:endParaRPr sz="1300"/>
          </a:p>
          <a:p>
            <a:pPr marL="457200" lvl="0" indent="-311150" algn="l" rtl="0">
              <a:spcBef>
                <a:spcPts val="1000"/>
              </a:spcBef>
              <a:spcAft>
                <a:spcPts val="0"/>
              </a:spcAft>
              <a:buSzPts val="1300"/>
              <a:buChar char="•"/>
            </a:pPr>
            <a:r>
              <a:rPr lang="en" sz="1300"/>
              <a:t>When a few of the ratings move down to 2s, consider a lower level of care.</a:t>
            </a:r>
            <a:endParaRPr sz="1300"/>
          </a:p>
        </p:txBody>
      </p:sp>
      <p:sp>
        <p:nvSpPr>
          <p:cNvPr id="483" name="Google Shape;483;p67"/>
          <p:cNvSpPr txBox="1"/>
          <p:nvPr/>
        </p:nvSpPr>
        <p:spPr>
          <a:xfrm>
            <a:off x="6144000" y="4789500"/>
            <a:ext cx="3000000" cy="354000"/>
          </a:xfrm>
          <a:prstGeom prst="rect">
            <a:avLst/>
          </a:prstGeom>
          <a:noFill/>
          <a:ln>
            <a:noFill/>
          </a:ln>
        </p:spPr>
        <p:txBody>
          <a:bodyPr spcFirstLastPara="1" wrap="square" lIns="91425" tIns="91425" rIns="91425" bIns="91425" anchor="t" anchorCtr="0">
            <a:spAutoFit/>
          </a:bodyPr>
          <a:lstStyle/>
          <a:p>
            <a:pPr marL="1371600" lvl="0" indent="0" algn="l" rtl="0">
              <a:spcBef>
                <a:spcPts val="0"/>
              </a:spcBef>
              <a:spcAft>
                <a:spcPts val="0"/>
              </a:spcAft>
              <a:buNone/>
            </a:pPr>
            <a:r>
              <a:rPr lang="en" sz="1100">
                <a:solidFill>
                  <a:schemeClr val="dk1"/>
                </a:solidFill>
              </a:rPr>
              <a:t>Mee-Lee, D. (2013)</a:t>
            </a:r>
            <a:endParaRPr>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b="1"/>
              <a:t>ASAM Treatment Matching Matrix</a:t>
            </a:r>
            <a:endParaRPr sz="3000" b="1"/>
          </a:p>
          <a:p>
            <a:pPr marL="0" lvl="0" indent="0" algn="l" rtl="0">
              <a:spcBef>
                <a:spcPts val="0"/>
              </a:spcBef>
              <a:spcAft>
                <a:spcPts val="0"/>
              </a:spcAft>
              <a:buNone/>
            </a:pPr>
            <a:endParaRPr/>
          </a:p>
        </p:txBody>
      </p:sp>
      <p:sp>
        <p:nvSpPr>
          <p:cNvPr id="489" name="Google Shape;489;p68"/>
          <p:cNvSpPr txBox="1">
            <a:spLocks noGrp="1"/>
          </p:cNvSpPr>
          <p:nvPr>
            <p:ph type="body" idx="1"/>
          </p:nvPr>
        </p:nvSpPr>
        <p:spPr>
          <a:xfrm>
            <a:off x="275525" y="725750"/>
            <a:ext cx="8707200" cy="3912600"/>
          </a:xfrm>
          <a:prstGeom prst="rect">
            <a:avLst/>
          </a:prstGeom>
        </p:spPr>
        <p:txBody>
          <a:bodyPr spcFirstLastPara="1" wrap="square" lIns="68575" tIns="34275" rIns="68575" bIns="34275" anchor="t" anchorCtr="0">
            <a:noAutofit/>
          </a:bodyPr>
          <a:lstStyle/>
          <a:p>
            <a:pPr marL="0" lvl="0" indent="0" algn="l" rtl="0">
              <a:lnSpc>
                <a:spcPct val="115000"/>
              </a:lnSpc>
              <a:spcBef>
                <a:spcPts val="1200"/>
              </a:spcBef>
              <a:spcAft>
                <a:spcPts val="0"/>
              </a:spcAft>
              <a:buNone/>
            </a:pPr>
            <a:r>
              <a:rPr lang="en" sz="1200" b="1"/>
              <a:t>Jacob is a 17 year old who got in a car accident while driving under the influence. He has not been following the expectations of probation. He has skipped the intensive outpatient counseling sessions. Jacob’s urine analysis results indicate an increase in quantity and/or frequency of his substance use.  His mother reports he is often missing curfew and when he gets home he appears drunk and/or high. He is continuing to struggle in school and has skipped class more often. Jacob’s parents are extremely worried and don’t feel he can stay at home due to his behaviors.</a:t>
            </a:r>
            <a:endParaRPr sz="1200" b="1"/>
          </a:p>
          <a:p>
            <a:pPr marL="457200" lvl="0" indent="-298450" algn="l" rtl="0">
              <a:lnSpc>
                <a:spcPct val="115000"/>
              </a:lnSpc>
              <a:spcBef>
                <a:spcPts val="1200"/>
              </a:spcBef>
              <a:spcAft>
                <a:spcPts val="0"/>
              </a:spcAft>
              <a:buSzPts val="1100"/>
              <a:buChar char="•"/>
            </a:pPr>
            <a:r>
              <a:rPr lang="en" sz="1100" b="1"/>
              <a:t>Dimension 1 – Acute Intoxication/Withdrawal Potential (2)</a:t>
            </a:r>
            <a:r>
              <a:rPr lang="en" sz="1100"/>
              <a:t>: Jacob’s quantity and frequency of substance use has increased, evidenced by UA results. He reports blacking out the night of the accident.</a:t>
            </a:r>
            <a:endParaRPr sz="1100"/>
          </a:p>
          <a:p>
            <a:pPr marL="457200" lvl="0" indent="-298450" algn="l" rtl="0">
              <a:lnSpc>
                <a:spcPct val="115000"/>
              </a:lnSpc>
              <a:spcBef>
                <a:spcPts val="0"/>
              </a:spcBef>
              <a:spcAft>
                <a:spcPts val="0"/>
              </a:spcAft>
              <a:buSzPts val="1100"/>
              <a:buChar char="•"/>
            </a:pPr>
            <a:r>
              <a:rPr lang="en" sz="1100" b="1"/>
              <a:t>Dimension 2 – Biomedical Conditions/Complications (1)</a:t>
            </a:r>
            <a:r>
              <a:rPr lang="en" sz="1100"/>
              <a:t>: Jacob is not on any medications but has minor injuries from his car accident.</a:t>
            </a:r>
            <a:endParaRPr sz="1100"/>
          </a:p>
          <a:p>
            <a:pPr marL="457200" lvl="0" indent="-298450" algn="l" rtl="0">
              <a:lnSpc>
                <a:spcPct val="115000"/>
              </a:lnSpc>
              <a:spcBef>
                <a:spcPts val="0"/>
              </a:spcBef>
              <a:spcAft>
                <a:spcPts val="0"/>
              </a:spcAft>
              <a:buSzPts val="1100"/>
              <a:buChar char="•"/>
            </a:pPr>
            <a:r>
              <a:rPr lang="en" sz="1100" b="1"/>
              <a:t>Dimension 3 – Emotional/Behavioral/Cognitive Conditions and Complications (3)</a:t>
            </a:r>
            <a:r>
              <a:rPr lang="en" sz="1100"/>
              <a:t>: Jacob continues to not meet expectations of probation and struggle in school, including skipping. He has not consistently attended counseling sessions. He appears seems embarrassed and emotional about the car accident. He reports feeling hopeless.</a:t>
            </a:r>
            <a:endParaRPr sz="1100"/>
          </a:p>
          <a:p>
            <a:pPr marL="457200" lvl="0" indent="-298450" algn="l" rtl="0">
              <a:lnSpc>
                <a:spcPct val="115000"/>
              </a:lnSpc>
              <a:spcBef>
                <a:spcPts val="0"/>
              </a:spcBef>
              <a:spcAft>
                <a:spcPts val="0"/>
              </a:spcAft>
              <a:buSzPts val="1100"/>
              <a:buChar char="•"/>
            </a:pPr>
            <a:r>
              <a:rPr lang="en" sz="1100" b="1"/>
              <a:t>Dimension 4 – Readiness to Change (3)</a:t>
            </a:r>
            <a:r>
              <a:rPr lang="en" sz="1100"/>
              <a:t>: Jacob appears in Contemplation stage of change. He reports he needs to make significant changes but seems to lack awareness of the importance or confidence in his ability to be successful in changing. He seems externally motivated at this time. </a:t>
            </a:r>
            <a:endParaRPr sz="1100"/>
          </a:p>
          <a:p>
            <a:pPr marL="457200" lvl="0" indent="-298450" algn="l" rtl="0">
              <a:lnSpc>
                <a:spcPct val="115000"/>
              </a:lnSpc>
              <a:spcBef>
                <a:spcPts val="0"/>
              </a:spcBef>
              <a:spcAft>
                <a:spcPts val="0"/>
              </a:spcAft>
              <a:buSzPts val="1100"/>
              <a:buChar char="•"/>
            </a:pPr>
            <a:r>
              <a:rPr lang="en" sz="1100" b="1"/>
              <a:t>Dimension 5 – Relapse/Continued Use/Continued Problem Potential (3)</a:t>
            </a:r>
            <a:r>
              <a:rPr lang="en" sz="1100"/>
              <a:t>: Jacob is at significant risk of relapse if he doesn’t have increased supervision and structure. He has not been successful in abstaining from using while in the Intensive Outpatient program. </a:t>
            </a:r>
            <a:endParaRPr sz="1100"/>
          </a:p>
          <a:p>
            <a:pPr marL="457200" lvl="0" indent="-298450" algn="l" rtl="0">
              <a:lnSpc>
                <a:spcPct val="115000"/>
              </a:lnSpc>
              <a:spcBef>
                <a:spcPts val="0"/>
              </a:spcBef>
              <a:spcAft>
                <a:spcPts val="0"/>
              </a:spcAft>
              <a:buSzPts val="1100"/>
              <a:buChar char="•"/>
            </a:pPr>
            <a:r>
              <a:rPr lang="en" sz="1100" b="1"/>
              <a:t>Dimension 6 – Recovery/Living Environment (3)</a:t>
            </a:r>
            <a:r>
              <a:rPr lang="en" sz="1100"/>
              <a:t>: Jacob’s parents don’t feel it’s safe for him to remain at home.  Jacob refuses to participate in family therapy with his father. Jacob could benefit from engaging in healthy, sober activities and developing a strong support system.</a:t>
            </a:r>
            <a:endParaRPr sz="1100"/>
          </a:p>
          <a:p>
            <a:pPr marL="0" lvl="0" indent="0" algn="l" rtl="0">
              <a:lnSpc>
                <a:spcPct val="115000"/>
              </a:lnSpc>
              <a:spcBef>
                <a:spcPts val="1200"/>
              </a:spcBef>
              <a:spcAft>
                <a:spcPts val="1200"/>
              </a:spcAft>
              <a:buNone/>
            </a:pPr>
            <a:r>
              <a:rPr lang="en" sz="1300" b="1"/>
              <a:t>Recommended Level of Care - Residential 3.5 - out-of-home placement with 24 hour supervision, groups and individuals daily</a:t>
            </a:r>
            <a:r>
              <a:rPr lang="en" sz="1100" b="1"/>
              <a:t> </a:t>
            </a:r>
            <a:endParaRPr sz="1100" b="1"/>
          </a:p>
        </p:txBody>
      </p:sp>
      <p:sp>
        <p:nvSpPr>
          <p:cNvPr id="490" name="Google Shape;490;p68"/>
          <p:cNvSpPr txBox="1"/>
          <p:nvPr/>
        </p:nvSpPr>
        <p:spPr>
          <a:xfrm>
            <a:off x="6144000" y="4789500"/>
            <a:ext cx="3000000" cy="354000"/>
          </a:xfrm>
          <a:prstGeom prst="rect">
            <a:avLst/>
          </a:prstGeom>
          <a:noFill/>
          <a:ln>
            <a:noFill/>
          </a:ln>
        </p:spPr>
        <p:txBody>
          <a:bodyPr spcFirstLastPara="1" wrap="square" lIns="91425" tIns="91425" rIns="91425" bIns="91425" anchor="t" anchorCtr="0">
            <a:spAutoFit/>
          </a:bodyPr>
          <a:lstStyle/>
          <a:p>
            <a:pPr marL="1371600" lvl="0" indent="0" algn="l" rtl="0">
              <a:spcBef>
                <a:spcPts val="0"/>
              </a:spcBef>
              <a:spcAft>
                <a:spcPts val="0"/>
              </a:spcAft>
              <a:buNone/>
            </a:pPr>
            <a:r>
              <a:rPr lang="en" sz="1100">
                <a:solidFill>
                  <a:schemeClr val="dk1"/>
                </a:solidFill>
              </a:rPr>
              <a:t>Mee-Lee, D. (2013)</a:t>
            </a:r>
            <a:endParaRPr>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9"/>
          <p:cNvSpPr txBox="1">
            <a:spLocks noGrp="1"/>
          </p:cNvSpPr>
          <p:nvPr>
            <p:ph type="body" idx="1"/>
          </p:nvPr>
        </p:nvSpPr>
        <p:spPr>
          <a:xfrm>
            <a:off x="638884" y="909717"/>
            <a:ext cx="8104031" cy="3527201"/>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endParaRPr sz="1100" b="1"/>
          </a:p>
          <a:p>
            <a:pPr marL="177800" lvl="0" indent="-114300" algn="l" rtl="0">
              <a:lnSpc>
                <a:spcPct val="90000"/>
              </a:lnSpc>
              <a:spcBef>
                <a:spcPts val="600"/>
              </a:spcBef>
              <a:spcAft>
                <a:spcPts val="0"/>
              </a:spcAft>
              <a:buClr>
                <a:schemeClr val="dk1"/>
              </a:buClr>
              <a:buSzPts val="1100"/>
              <a:buNone/>
            </a:pPr>
            <a:endParaRPr sz="1100"/>
          </a:p>
          <a:p>
            <a:pPr marL="177800" lvl="0" indent="-114300" algn="l" rtl="0">
              <a:lnSpc>
                <a:spcPct val="90000"/>
              </a:lnSpc>
              <a:spcBef>
                <a:spcPts val="600"/>
              </a:spcBef>
              <a:spcAft>
                <a:spcPts val="0"/>
              </a:spcAft>
              <a:buClr>
                <a:schemeClr val="dk1"/>
              </a:buClr>
              <a:buSzPts val="1100"/>
              <a:buNone/>
            </a:pPr>
            <a:endParaRPr sz="1100"/>
          </a:p>
          <a:p>
            <a:pPr marL="0" lvl="0" indent="0" algn="l" rtl="0">
              <a:lnSpc>
                <a:spcPct val="90000"/>
              </a:lnSpc>
              <a:spcBef>
                <a:spcPts val="600"/>
              </a:spcBef>
              <a:spcAft>
                <a:spcPts val="0"/>
              </a:spcAft>
              <a:buClr>
                <a:schemeClr val="dk1"/>
              </a:buClr>
              <a:buSzPts val="1100"/>
              <a:buNone/>
            </a:pPr>
            <a:endParaRPr sz="1100"/>
          </a:p>
          <a:p>
            <a:pPr marL="0" lvl="0" indent="0" algn="l" rtl="0">
              <a:lnSpc>
                <a:spcPct val="90000"/>
              </a:lnSpc>
              <a:spcBef>
                <a:spcPts val="600"/>
              </a:spcBef>
              <a:spcAft>
                <a:spcPts val="0"/>
              </a:spcAft>
              <a:buClr>
                <a:schemeClr val="dk1"/>
              </a:buClr>
              <a:buSzPts val="1100"/>
              <a:buNone/>
            </a:pPr>
            <a:endParaRPr sz="1100"/>
          </a:p>
          <a:p>
            <a:pPr marL="0" lvl="0" indent="0" algn="ctr" rtl="0">
              <a:lnSpc>
                <a:spcPct val="90000"/>
              </a:lnSpc>
              <a:spcBef>
                <a:spcPts val="600"/>
              </a:spcBef>
              <a:spcAft>
                <a:spcPts val="0"/>
              </a:spcAft>
              <a:buClr>
                <a:schemeClr val="dk1"/>
              </a:buClr>
              <a:buSzPts val="4100"/>
              <a:buNone/>
            </a:pPr>
            <a:r>
              <a:rPr lang="en" sz="4100" b="1"/>
              <a:t>Evidence-Based Practices in TAY Addiction Treatment</a:t>
            </a:r>
            <a:endParaRPr sz="1100"/>
          </a:p>
        </p:txBody>
      </p:sp>
      <p:sp>
        <p:nvSpPr>
          <p:cNvPr id="497" name="Google Shape;497;p69"/>
          <p:cNvSpPr txBox="1"/>
          <p:nvPr/>
        </p:nvSpPr>
        <p:spPr>
          <a:xfrm>
            <a:off x="1600200" y="4684069"/>
            <a:ext cx="5943600" cy="230833"/>
          </a:xfrm>
          <a:prstGeom prst="rect">
            <a:avLst/>
          </a:prstGeom>
          <a:noFill/>
          <a:ln>
            <a:noFill/>
          </a:ln>
        </p:spPr>
        <p:txBody>
          <a:bodyPr spcFirstLastPara="1" wrap="square" lIns="68575" tIns="34275" rIns="68575" bIns="34275" anchor="b" anchorCtr="0">
            <a:noAutofit/>
          </a:bodyPr>
          <a:lstStyle/>
          <a:p>
            <a:pPr marL="0" marR="0" lvl="0" indent="0" algn="r" rtl="0">
              <a:spcBef>
                <a:spcPts val="0"/>
              </a:spcBef>
              <a:spcAft>
                <a:spcPts val="0"/>
              </a:spcAft>
              <a:buNone/>
            </a:pPr>
            <a:r>
              <a:rPr lang="en" sz="1100">
                <a:solidFill>
                  <a:schemeClr val="dk1"/>
                </a:solidFill>
                <a:latin typeface="Calibri"/>
                <a:ea typeface="Calibri"/>
                <a:cs typeface="Calibri"/>
                <a:sym typeface="Calibri"/>
              </a:rPr>
              <a:t>.</a:t>
            </a:r>
            <a:endParaRPr sz="11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4" descr="A picture containing qr code&#10;&#10;Description automatically generated"/>
          <p:cNvPicPr preferRelativeResize="0"/>
          <p:nvPr/>
        </p:nvPicPr>
        <p:blipFill rotWithShape="1">
          <a:blip r:embed="rId3">
            <a:alphaModFix/>
          </a:blip>
          <a:srcRect/>
          <a:stretch/>
        </p:blipFill>
        <p:spPr>
          <a:xfrm>
            <a:off x="0" y="291356"/>
            <a:ext cx="9144000" cy="1515292"/>
          </a:xfrm>
          <a:prstGeom prst="rect">
            <a:avLst/>
          </a:prstGeom>
          <a:noFill/>
          <a:ln>
            <a:noFill/>
          </a:ln>
        </p:spPr>
      </p:pic>
      <p:sp>
        <p:nvSpPr>
          <p:cNvPr id="194" name="Google Shape;194;p34"/>
          <p:cNvSpPr txBox="1"/>
          <p:nvPr/>
        </p:nvSpPr>
        <p:spPr>
          <a:xfrm>
            <a:off x="1026150" y="1806648"/>
            <a:ext cx="7091700" cy="2516100"/>
          </a:xfrm>
          <a:prstGeom prst="rect">
            <a:avLst/>
          </a:prstGeom>
          <a:noFill/>
          <a:ln>
            <a:noFill/>
          </a:ln>
        </p:spPr>
        <p:txBody>
          <a:bodyPr spcFirstLastPara="1" wrap="square" lIns="68575" tIns="34275" rIns="68575" bIns="34275" anchor="t" anchorCtr="0">
            <a:noAutofit/>
          </a:bodyPr>
          <a:lstStyle/>
          <a:p>
            <a:pPr marL="302575" indent="-302575" algn="just">
              <a:spcBef>
                <a:spcPts val="1638"/>
              </a:spcBef>
              <a:buClr>
                <a:srgbClr val="E5673E"/>
              </a:buClr>
              <a:buFont typeface="+mj-lt"/>
              <a:buAutoNum type="arabicParenR" startAt="5"/>
            </a:pPr>
            <a:r>
              <a:rPr lang="en-US" sz="1700" dirty="0">
                <a:solidFill>
                  <a:schemeClr val="tx1">
                    <a:lumMod val="65000"/>
                    <a:lumOff val="35000"/>
                  </a:schemeClr>
                </a:solidFill>
                <a:latin typeface="Calibri" panose="020F0502020204030204" pitchFamily="34" charset="0"/>
                <a:cs typeface="Calibri" panose="020F0502020204030204" pitchFamily="34" charset="0"/>
              </a:rPr>
              <a:t>Substance Use in Adolescents and Transitional Age Youth: Justice Involvement and Homelessness</a:t>
            </a:r>
          </a:p>
          <a:p>
            <a:pPr marL="302575" indent="-302575" algn="just">
              <a:spcBef>
                <a:spcPts val="1638"/>
              </a:spcBef>
              <a:buClr>
                <a:srgbClr val="E5673E"/>
              </a:buClr>
              <a:buFont typeface="+mj-lt"/>
              <a:buAutoNum type="arabicParenR" startAt="5"/>
            </a:pPr>
            <a:r>
              <a:rPr lang="en-US" sz="1700" dirty="0">
                <a:solidFill>
                  <a:schemeClr val="tx1">
                    <a:lumMod val="65000"/>
                    <a:lumOff val="35000"/>
                  </a:schemeClr>
                </a:solidFill>
                <a:latin typeface="Calibri" panose="020F0502020204030204" pitchFamily="34" charset="0"/>
                <a:cs typeface="Calibri" panose="020F0502020204030204" pitchFamily="34" charset="0"/>
              </a:rPr>
              <a:t>Digital Mental Health and Addiction Interventions for Adolescents, Young Adults and Families</a:t>
            </a:r>
          </a:p>
          <a:p>
            <a:pPr marL="302575" indent="-302575" algn="just">
              <a:spcBef>
                <a:spcPts val="1638"/>
              </a:spcBef>
              <a:buClr>
                <a:srgbClr val="E5673E"/>
              </a:buClr>
              <a:buFont typeface="+mj-lt"/>
              <a:buAutoNum type="arabicParenR" startAt="5"/>
            </a:pPr>
            <a:r>
              <a:rPr lang="en-US" sz="1700" kern="1200" dirty="0">
                <a:solidFill>
                  <a:prstClr val="black">
                    <a:lumMod val="65000"/>
                    <a:lumOff val="35000"/>
                  </a:prstClr>
                </a:solidFill>
                <a:latin typeface="Calibri" panose="020F0502020204030204" pitchFamily="34" charset="0"/>
                <a:cs typeface="Calibri" panose="020F0502020204030204" pitchFamily="34" charset="0"/>
              </a:rPr>
              <a:t>Substance Use Disorders: Appreciating the Challenges of Minority Youth</a:t>
            </a:r>
          </a:p>
          <a:p>
            <a:pPr marL="302575" indent="-302575" algn="just">
              <a:spcBef>
                <a:spcPts val="1638"/>
              </a:spcBef>
              <a:buClr>
                <a:srgbClr val="E5673E"/>
              </a:buClr>
              <a:buFont typeface="+mj-lt"/>
              <a:buAutoNum type="arabicParenR" startAt="5"/>
            </a:pPr>
            <a:r>
              <a:rPr lang="en-US" sz="1700" b="1" dirty="0">
                <a:solidFill>
                  <a:schemeClr val="tx1">
                    <a:lumMod val="65000"/>
                    <a:lumOff val="35000"/>
                  </a:schemeClr>
                </a:solidFill>
                <a:latin typeface="Calibri" panose="020F0502020204030204" pitchFamily="34" charset="0"/>
                <a:ea typeface="Calibri"/>
                <a:cs typeface="Calibri" panose="020F0502020204030204" pitchFamily="34" charset="0"/>
                <a:sym typeface="Calibri"/>
              </a:rPr>
              <a:t>Who? What? Where? Why? Clinical Sites for TAY Addiction Treatment</a:t>
            </a:r>
          </a:p>
          <a:p>
            <a:pPr marL="302575" indent="-302575" algn="just">
              <a:spcBef>
                <a:spcPts val="1638"/>
              </a:spcBef>
              <a:buClr>
                <a:srgbClr val="E5673E"/>
              </a:buClr>
              <a:buFont typeface="+mj-lt"/>
              <a:buAutoNum type="arabicParenR" startAt="5"/>
            </a:pPr>
            <a:endParaRPr lang="en-US" sz="1050" kern="1200" dirty="0">
              <a:solidFill>
                <a:prstClr val="black">
                  <a:lumMod val="65000"/>
                  <a:lumOff val="35000"/>
                </a:prstClr>
              </a:solidFill>
            </a:endParaRPr>
          </a:p>
          <a:p>
            <a:pPr marL="342900" marR="0" lvl="0" indent="-349250" algn="l" rtl="0">
              <a:spcBef>
                <a:spcPts val="600"/>
              </a:spcBef>
              <a:spcAft>
                <a:spcPts val="0"/>
              </a:spcAft>
              <a:buClr>
                <a:srgbClr val="E5673E"/>
              </a:buClr>
              <a:buSzPts val="1700"/>
              <a:buFont typeface="Calibri"/>
              <a:buAutoNum type="arabicParenR"/>
            </a:pPr>
            <a:endParaRPr sz="1100" dirty="0"/>
          </a:p>
        </p:txBody>
      </p:sp>
      <p:sp>
        <p:nvSpPr>
          <p:cNvPr id="195" name="Google Shape;195;p34"/>
          <p:cNvSpPr txBox="1"/>
          <p:nvPr/>
        </p:nvSpPr>
        <p:spPr>
          <a:xfrm>
            <a:off x="2324172" y="4575162"/>
            <a:ext cx="40074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0" i="0" u="none" strike="noStrike" cap="none" dirty="0" err="1">
                <a:solidFill>
                  <a:srgbClr val="E5673E"/>
                </a:solidFill>
                <a:latin typeface="Calibri"/>
                <a:ea typeface="Calibri"/>
                <a:cs typeface="Calibri"/>
                <a:sym typeface="Calibri"/>
              </a:rPr>
              <a:t>amersa.org</a:t>
            </a:r>
            <a:r>
              <a:rPr lang="en" sz="1800" b="0" i="0" u="none" strike="noStrike" cap="none" dirty="0">
                <a:solidFill>
                  <a:srgbClr val="E5673E"/>
                </a:solidFill>
                <a:latin typeface="Calibri"/>
                <a:ea typeface="Calibri"/>
                <a:cs typeface="Calibri"/>
                <a:sym typeface="Calibri"/>
              </a:rPr>
              <a:t>/resources/</a:t>
            </a:r>
            <a:r>
              <a:rPr lang="en" sz="1800" b="0" i="0" u="none" strike="noStrike" cap="none" dirty="0" err="1">
                <a:solidFill>
                  <a:srgbClr val="E5673E"/>
                </a:solidFill>
                <a:latin typeface="Calibri"/>
                <a:ea typeface="Calibri"/>
                <a:cs typeface="Calibri"/>
                <a:sym typeface="Calibri"/>
              </a:rPr>
              <a:t>tay</a:t>
            </a:r>
            <a:r>
              <a:rPr lang="en" sz="1800" b="0" i="0" u="none" strike="noStrike" cap="none" dirty="0">
                <a:solidFill>
                  <a:srgbClr val="E5673E"/>
                </a:solidFill>
                <a:latin typeface="Calibri"/>
                <a:ea typeface="Calibri"/>
                <a:cs typeface="Calibri"/>
                <a:sym typeface="Calibri"/>
              </a:rPr>
              <a:t>-webinar-series</a:t>
            </a:r>
            <a:endParaRPr sz="1100" dirty="0"/>
          </a:p>
        </p:txBody>
      </p:sp>
    </p:spTree>
    <p:extLst>
      <p:ext uri="{BB962C8B-B14F-4D97-AF65-F5344CB8AC3E}">
        <p14:creationId xmlns:p14="http://schemas.microsoft.com/office/powerpoint/2010/main" val="4223014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0"/>
          <p:cNvSpPr txBox="1">
            <a:spLocks noGrp="1"/>
          </p:cNvSpPr>
          <p:nvPr>
            <p:ph type="body" idx="1"/>
          </p:nvPr>
        </p:nvSpPr>
        <p:spPr>
          <a:xfrm>
            <a:off x="540914" y="1159100"/>
            <a:ext cx="8103900" cy="3527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endParaRPr sz="1100" b="1"/>
          </a:p>
          <a:p>
            <a:pPr marL="177800" lvl="0" indent="-114300" algn="l" rtl="0">
              <a:lnSpc>
                <a:spcPct val="90000"/>
              </a:lnSpc>
              <a:spcBef>
                <a:spcPts val="600"/>
              </a:spcBef>
              <a:spcAft>
                <a:spcPts val="0"/>
              </a:spcAft>
              <a:buClr>
                <a:schemeClr val="dk1"/>
              </a:buClr>
              <a:buSzPts val="1100"/>
              <a:buNone/>
            </a:pPr>
            <a:endParaRPr sz="1100"/>
          </a:p>
          <a:p>
            <a:pPr marL="177800" lvl="0" indent="-114300" algn="l" rtl="0">
              <a:lnSpc>
                <a:spcPct val="90000"/>
              </a:lnSpc>
              <a:spcBef>
                <a:spcPts val="600"/>
              </a:spcBef>
              <a:spcAft>
                <a:spcPts val="0"/>
              </a:spcAft>
              <a:buClr>
                <a:schemeClr val="dk1"/>
              </a:buClr>
              <a:buSzPts val="1100"/>
              <a:buNone/>
            </a:pPr>
            <a:endParaRPr sz="1100"/>
          </a:p>
          <a:p>
            <a:pPr marL="0" lvl="0" indent="0" algn="l" rtl="0">
              <a:lnSpc>
                <a:spcPct val="90000"/>
              </a:lnSpc>
              <a:spcBef>
                <a:spcPts val="600"/>
              </a:spcBef>
              <a:spcAft>
                <a:spcPts val="0"/>
              </a:spcAft>
              <a:buClr>
                <a:schemeClr val="dk1"/>
              </a:buClr>
              <a:buSzPts val="1100"/>
              <a:buNone/>
            </a:pPr>
            <a:endParaRPr sz="1100"/>
          </a:p>
          <a:p>
            <a:pPr marL="0" lvl="0" indent="0" algn="ctr" rtl="0">
              <a:lnSpc>
                <a:spcPct val="90000"/>
              </a:lnSpc>
              <a:spcBef>
                <a:spcPts val="600"/>
              </a:spcBef>
              <a:spcAft>
                <a:spcPts val="0"/>
              </a:spcAft>
              <a:buClr>
                <a:schemeClr val="dk1"/>
              </a:buClr>
              <a:buSzPts val="3000"/>
              <a:buNone/>
            </a:pPr>
            <a:r>
              <a:rPr lang="en" sz="4100" b="1" u="sng"/>
              <a:t>Evidence-Based Practices:</a:t>
            </a:r>
            <a:endParaRPr sz="4100" b="1" u="sng"/>
          </a:p>
          <a:p>
            <a:pPr marL="0" lvl="0" indent="0" algn="ctr" rtl="0">
              <a:lnSpc>
                <a:spcPct val="90000"/>
              </a:lnSpc>
              <a:spcBef>
                <a:spcPts val="600"/>
              </a:spcBef>
              <a:spcAft>
                <a:spcPts val="0"/>
              </a:spcAft>
              <a:buClr>
                <a:schemeClr val="dk1"/>
              </a:buClr>
              <a:buSzPts val="3000"/>
              <a:buNone/>
            </a:pPr>
            <a:r>
              <a:rPr lang="en" sz="4100" b="1"/>
              <a:t>Early Intervention</a:t>
            </a:r>
            <a:endParaRPr sz="4100" b="1"/>
          </a:p>
          <a:p>
            <a:pPr marL="0" lvl="0" indent="0" algn="ctr" rtl="0">
              <a:lnSpc>
                <a:spcPct val="90000"/>
              </a:lnSpc>
              <a:spcBef>
                <a:spcPts val="600"/>
              </a:spcBef>
              <a:spcAft>
                <a:spcPts val="0"/>
              </a:spcAft>
              <a:buClr>
                <a:schemeClr val="dk1"/>
              </a:buClr>
              <a:buSzPts val="3000"/>
              <a:buNone/>
            </a:pPr>
            <a:endParaRPr sz="4100" b="1"/>
          </a:p>
        </p:txBody>
      </p:sp>
      <p:sp>
        <p:nvSpPr>
          <p:cNvPr id="504" name="Google Shape;504;p70"/>
          <p:cNvSpPr txBox="1"/>
          <p:nvPr/>
        </p:nvSpPr>
        <p:spPr>
          <a:xfrm>
            <a:off x="1600200" y="4684069"/>
            <a:ext cx="5943600" cy="230700"/>
          </a:xfrm>
          <a:prstGeom prst="rect">
            <a:avLst/>
          </a:prstGeom>
          <a:noFill/>
          <a:ln>
            <a:noFill/>
          </a:ln>
        </p:spPr>
        <p:txBody>
          <a:bodyPr spcFirstLastPara="1" wrap="square" lIns="68575" tIns="34275" rIns="68575" bIns="34275" anchor="b" anchorCtr="0">
            <a:noAutofit/>
          </a:bodyPr>
          <a:lstStyle/>
          <a:p>
            <a:pPr marL="0" marR="0" lvl="0" indent="0" algn="r" rtl="0">
              <a:spcBef>
                <a:spcPts val="0"/>
              </a:spcBef>
              <a:spcAft>
                <a:spcPts val="0"/>
              </a:spcAft>
              <a:buNone/>
            </a:pPr>
            <a:r>
              <a:rPr lang="en" sz="1100">
                <a:solidFill>
                  <a:schemeClr val="dk1"/>
                </a:solidFill>
                <a:latin typeface="Calibri"/>
                <a:ea typeface="Calibri"/>
                <a:cs typeface="Calibri"/>
                <a:sym typeface="Calibri"/>
              </a:rPr>
              <a:t>.</a:t>
            </a:r>
            <a:endParaRPr sz="1100"/>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1"/>
          <p:cNvSpPr txBox="1">
            <a:spLocks noGrp="1"/>
          </p:cNvSpPr>
          <p:nvPr>
            <p:ph type="title"/>
          </p:nvPr>
        </p:nvSpPr>
        <p:spPr>
          <a:xfrm>
            <a:off x="163360" y="397603"/>
            <a:ext cx="8817300" cy="6858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2700"/>
              <a:buFont typeface="Calibri"/>
              <a:buNone/>
            </a:pPr>
            <a:r>
              <a:rPr lang="en" sz="2800" b="1"/>
              <a:t>Adolescent Substance Use and Addiction Program (ASAP):</a:t>
            </a:r>
            <a:endParaRPr sz="2800" b="1"/>
          </a:p>
        </p:txBody>
      </p:sp>
      <p:sp>
        <p:nvSpPr>
          <p:cNvPr id="510" name="Google Shape;510;p71"/>
          <p:cNvSpPr txBox="1">
            <a:spLocks noGrp="1"/>
          </p:cNvSpPr>
          <p:nvPr>
            <p:ph type="body" idx="1"/>
          </p:nvPr>
        </p:nvSpPr>
        <p:spPr>
          <a:xfrm>
            <a:off x="1485899" y="1131956"/>
            <a:ext cx="6172200" cy="1885800"/>
          </a:xfrm>
          <a:prstGeom prst="rect">
            <a:avLst/>
          </a:prstGeom>
          <a:noFill/>
          <a:ln>
            <a:noFill/>
          </a:ln>
        </p:spPr>
        <p:txBody>
          <a:bodyPr spcFirstLastPara="1" wrap="square" lIns="68575" tIns="34275" rIns="68575" bIns="34275" anchor="t" anchorCtr="0">
            <a:noAutofit/>
          </a:bodyPr>
          <a:lstStyle/>
          <a:p>
            <a:pPr marL="0" lvl="0" indent="0" algn="ctr" rtl="0">
              <a:lnSpc>
                <a:spcPct val="80000"/>
              </a:lnSpc>
              <a:spcBef>
                <a:spcPts val="0"/>
              </a:spcBef>
              <a:spcAft>
                <a:spcPts val="0"/>
              </a:spcAft>
              <a:buClr>
                <a:srgbClr val="C00000"/>
              </a:buClr>
              <a:buSzPts val="1100"/>
              <a:buNone/>
            </a:pPr>
            <a:r>
              <a:rPr lang="en" sz="1100">
                <a:latin typeface="Calibri"/>
                <a:ea typeface="Calibri"/>
                <a:cs typeface="Calibri"/>
                <a:sym typeface="Calibri"/>
              </a:rPr>
              <a:t>Division of Developmental Medicine</a:t>
            </a:r>
            <a:endParaRPr sz="1100"/>
          </a:p>
          <a:p>
            <a:pPr marL="0" lvl="0" indent="0" algn="ctr" rtl="0">
              <a:lnSpc>
                <a:spcPct val="80000"/>
              </a:lnSpc>
              <a:spcBef>
                <a:spcPts val="800"/>
              </a:spcBef>
              <a:spcAft>
                <a:spcPts val="0"/>
              </a:spcAft>
              <a:buClr>
                <a:srgbClr val="C00000"/>
              </a:buClr>
              <a:buSzPts val="1100"/>
              <a:buNone/>
            </a:pPr>
            <a:r>
              <a:rPr lang="en" sz="1100">
                <a:latin typeface="Calibri"/>
                <a:ea typeface="Calibri"/>
                <a:cs typeface="Calibri"/>
                <a:sym typeface="Calibri"/>
              </a:rPr>
              <a:t>Boston Children’s Hospital</a:t>
            </a:r>
            <a:endParaRPr sz="1100"/>
          </a:p>
          <a:p>
            <a:pPr marL="0" lvl="0" indent="0" algn="ctr" rtl="0">
              <a:lnSpc>
                <a:spcPct val="80000"/>
              </a:lnSpc>
              <a:spcBef>
                <a:spcPts val="800"/>
              </a:spcBef>
              <a:spcAft>
                <a:spcPts val="0"/>
              </a:spcAft>
              <a:buClr>
                <a:srgbClr val="C00000"/>
              </a:buClr>
              <a:buSzPts val="800"/>
              <a:buNone/>
            </a:pPr>
            <a:endParaRPr sz="800">
              <a:latin typeface="Calibri"/>
              <a:ea typeface="Calibri"/>
              <a:cs typeface="Calibri"/>
              <a:sym typeface="Calibri"/>
            </a:endParaRPr>
          </a:p>
          <a:p>
            <a:pPr marL="177800" lvl="0" indent="-184150" algn="l" rtl="0">
              <a:lnSpc>
                <a:spcPct val="80000"/>
              </a:lnSpc>
              <a:spcBef>
                <a:spcPts val="800"/>
              </a:spcBef>
              <a:spcAft>
                <a:spcPts val="0"/>
              </a:spcAft>
              <a:buClr>
                <a:schemeClr val="dk1"/>
              </a:buClr>
              <a:buSzPts val="1700"/>
              <a:buChar char="•"/>
            </a:pPr>
            <a:r>
              <a:rPr lang="en" sz="1700">
                <a:latin typeface="Calibri"/>
                <a:ea typeface="Calibri"/>
                <a:cs typeface="Calibri"/>
                <a:sym typeface="Calibri"/>
              </a:rPr>
              <a:t>Interdisciplinary team</a:t>
            </a:r>
            <a:endParaRPr sz="1100"/>
          </a:p>
          <a:p>
            <a:pPr marL="177800" lvl="0" indent="-184150" algn="l" rtl="0">
              <a:lnSpc>
                <a:spcPct val="80000"/>
              </a:lnSpc>
              <a:spcBef>
                <a:spcPts val="800"/>
              </a:spcBef>
              <a:spcAft>
                <a:spcPts val="0"/>
              </a:spcAft>
              <a:buClr>
                <a:schemeClr val="dk1"/>
              </a:buClr>
              <a:buSzPts val="1700"/>
              <a:buChar char="•"/>
            </a:pPr>
            <a:r>
              <a:rPr lang="en" sz="1700">
                <a:latin typeface="Calibri"/>
                <a:ea typeface="Calibri"/>
                <a:cs typeface="Calibri"/>
                <a:sym typeface="Calibri"/>
              </a:rPr>
              <a:t>Hospital-based – Boston and Waltham</a:t>
            </a:r>
            <a:endParaRPr sz="1100"/>
          </a:p>
          <a:p>
            <a:pPr marL="177800" lvl="0" indent="-184150" algn="l" rtl="0">
              <a:lnSpc>
                <a:spcPct val="80000"/>
              </a:lnSpc>
              <a:spcBef>
                <a:spcPts val="800"/>
              </a:spcBef>
              <a:spcAft>
                <a:spcPts val="0"/>
              </a:spcAft>
              <a:buClr>
                <a:schemeClr val="dk1"/>
              </a:buClr>
              <a:buSzPts val="1700"/>
              <a:buChar char="•"/>
            </a:pPr>
            <a:r>
              <a:rPr lang="en" sz="1700">
                <a:latin typeface="Calibri"/>
                <a:ea typeface="Calibri"/>
                <a:cs typeface="Calibri"/>
                <a:sym typeface="Calibri"/>
              </a:rPr>
              <a:t>Outpatient treatment – “from experimentation to addiction”</a:t>
            </a:r>
            <a:endParaRPr sz="1100"/>
          </a:p>
          <a:p>
            <a:pPr marL="177800" lvl="0" indent="-184150" algn="l" rtl="0">
              <a:lnSpc>
                <a:spcPct val="80000"/>
              </a:lnSpc>
              <a:spcBef>
                <a:spcPts val="800"/>
              </a:spcBef>
              <a:spcAft>
                <a:spcPts val="0"/>
              </a:spcAft>
              <a:buClr>
                <a:schemeClr val="dk1"/>
              </a:buClr>
              <a:buSzPts val="1700"/>
              <a:buChar char="•"/>
            </a:pPr>
            <a:r>
              <a:rPr lang="en" sz="1700">
                <a:latin typeface="Calibri"/>
                <a:ea typeface="Calibri"/>
                <a:cs typeface="Calibri"/>
                <a:sym typeface="Calibri"/>
              </a:rPr>
              <a:t>Adolescent and Transitional Age Youth</a:t>
            </a:r>
            <a:endParaRPr sz="1100"/>
          </a:p>
        </p:txBody>
      </p:sp>
      <p:pic>
        <p:nvPicPr>
          <p:cNvPr id="511" name="Google Shape;511;p71"/>
          <p:cNvPicPr preferRelativeResize="0"/>
          <p:nvPr/>
        </p:nvPicPr>
        <p:blipFill rotWithShape="1">
          <a:blip r:embed="rId3">
            <a:alphaModFix/>
          </a:blip>
          <a:srcRect/>
          <a:stretch/>
        </p:blipFill>
        <p:spPr>
          <a:xfrm>
            <a:off x="3181349" y="3363687"/>
            <a:ext cx="2781301" cy="151707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2"/>
          <p:cNvSpPr txBox="1">
            <a:spLocks noGrp="1"/>
          </p:cNvSpPr>
          <p:nvPr>
            <p:ph type="body" idx="1"/>
          </p:nvPr>
        </p:nvSpPr>
        <p:spPr>
          <a:xfrm>
            <a:off x="1257300" y="1109547"/>
            <a:ext cx="6629400" cy="3753600"/>
          </a:xfrm>
          <a:prstGeom prst="rect">
            <a:avLst/>
          </a:prstGeom>
          <a:noFill/>
          <a:ln>
            <a:noFill/>
          </a:ln>
        </p:spPr>
        <p:txBody>
          <a:bodyPr spcFirstLastPara="1" wrap="square" lIns="68575" tIns="34275" rIns="68575" bIns="34275" anchor="t" anchorCtr="0">
            <a:noAutofit/>
          </a:bodyPr>
          <a:lstStyle/>
          <a:p>
            <a:pPr marL="0" lvl="0" indent="0" algn="ctr" rtl="0">
              <a:lnSpc>
                <a:spcPct val="80000"/>
              </a:lnSpc>
              <a:spcBef>
                <a:spcPts val="0"/>
              </a:spcBef>
              <a:spcAft>
                <a:spcPts val="0"/>
              </a:spcAft>
              <a:buClr>
                <a:srgbClr val="3333FF"/>
              </a:buClr>
              <a:buSzPts val="2100"/>
              <a:buNone/>
            </a:pPr>
            <a:r>
              <a:rPr lang="en" sz="2700" b="1">
                <a:solidFill>
                  <a:srgbClr val="3333FF"/>
                </a:solidFill>
              </a:rPr>
              <a:t>4.5% </a:t>
            </a:r>
            <a:r>
              <a:rPr lang="en" sz="2700"/>
              <a:t>of adolescents ages 12-17 </a:t>
            </a:r>
            <a:endParaRPr sz="2700"/>
          </a:p>
          <a:p>
            <a:pPr marL="0" lvl="0" indent="0" algn="ctr" rtl="0">
              <a:lnSpc>
                <a:spcPct val="80000"/>
              </a:lnSpc>
              <a:spcBef>
                <a:spcPts val="0"/>
              </a:spcBef>
              <a:spcAft>
                <a:spcPts val="0"/>
              </a:spcAft>
              <a:buClr>
                <a:schemeClr val="dk1"/>
              </a:buClr>
              <a:buSzPts val="2100"/>
              <a:buNone/>
            </a:pPr>
            <a:r>
              <a:rPr lang="en" sz="2700"/>
              <a:t>diagnosed with a past year SUD</a:t>
            </a:r>
            <a:endParaRPr sz="2700"/>
          </a:p>
          <a:p>
            <a:pPr marL="0" lvl="0" indent="0" algn="l" rtl="0">
              <a:lnSpc>
                <a:spcPct val="80000"/>
              </a:lnSpc>
              <a:spcBef>
                <a:spcPts val="0"/>
              </a:spcBef>
              <a:spcAft>
                <a:spcPts val="0"/>
              </a:spcAft>
              <a:buClr>
                <a:schemeClr val="dk1"/>
              </a:buClr>
              <a:buSzPts val="2100"/>
              <a:buNone/>
            </a:pPr>
            <a:endParaRPr sz="1100"/>
          </a:p>
          <a:p>
            <a:pPr marL="0" lvl="0" indent="0" algn="l" rtl="0">
              <a:lnSpc>
                <a:spcPct val="80000"/>
              </a:lnSpc>
              <a:spcBef>
                <a:spcPts val="0"/>
              </a:spcBef>
              <a:spcAft>
                <a:spcPts val="0"/>
              </a:spcAft>
              <a:buClr>
                <a:schemeClr val="dk1"/>
              </a:buClr>
              <a:buSzPts val="2700"/>
              <a:buNone/>
            </a:pPr>
            <a:endParaRPr sz="2700"/>
          </a:p>
          <a:p>
            <a:pPr marL="0" lvl="0" indent="0" algn="l" rtl="0">
              <a:lnSpc>
                <a:spcPct val="80000"/>
              </a:lnSpc>
              <a:spcBef>
                <a:spcPts val="0"/>
              </a:spcBef>
              <a:spcAft>
                <a:spcPts val="0"/>
              </a:spcAft>
              <a:buClr>
                <a:schemeClr val="dk1"/>
              </a:buClr>
              <a:buSzPts val="2700"/>
              <a:buNone/>
            </a:pPr>
            <a:endParaRPr sz="2700"/>
          </a:p>
          <a:p>
            <a:pPr marL="0" lvl="0" indent="0" algn="l" rtl="0">
              <a:lnSpc>
                <a:spcPct val="80000"/>
              </a:lnSpc>
              <a:spcBef>
                <a:spcPts val="0"/>
              </a:spcBef>
              <a:spcAft>
                <a:spcPts val="0"/>
              </a:spcAft>
              <a:buClr>
                <a:schemeClr val="dk1"/>
              </a:buClr>
              <a:buSzPts val="2700"/>
              <a:buNone/>
            </a:pPr>
            <a:endParaRPr sz="2700"/>
          </a:p>
          <a:p>
            <a:pPr marL="0" lvl="0" indent="0" algn="l" rtl="0">
              <a:lnSpc>
                <a:spcPct val="80000"/>
              </a:lnSpc>
              <a:spcBef>
                <a:spcPts val="0"/>
              </a:spcBef>
              <a:spcAft>
                <a:spcPts val="0"/>
              </a:spcAft>
              <a:buClr>
                <a:schemeClr val="dk1"/>
              </a:buClr>
              <a:buSzPts val="1800"/>
              <a:buNone/>
            </a:pPr>
            <a:endParaRPr sz="1800"/>
          </a:p>
          <a:p>
            <a:pPr marL="0" lvl="0" indent="0" algn="l" rtl="0">
              <a:lnSpc>
                <a:spcPct val="80000"/>
              </a:lnSpc>
              <a:spcBef>
                <a:spcPts val="0"/>
              </a:spcBef>
              <a:spcAft>
                <a:spcPts val="0"/>
              </a:spcAft>
              <a:buClr>
                <a:schemeClr val="dk1"/>
              </a:buClr>
              <a:buSzPts val="2700"/>
              <a:buNone/>
            </a:pPr>
            <a:endParaRPr sz="2700"/>
          </a:p>
          <a:p>
            <a:pPr marL="0" lvl="0" indent="0" algn="l" rtl="0">
              <a:lnSpc>
                <a:spcPct val="80000"/>
              </a:lnSpc>
              <a:spcBef>
                <a:spcPts val="0"/>
              </a:spcBef>
              <a:spcAft>
                <a:spcPts val="0"/>
              </a:spcAft>
              <a:buClr>
                <a:schemeClr val="dk1"/>
              </a:buClr>
              <a:buSzPts val="2700"/>
              <a:buNone/>
            </a:pPr>
            <a:r>
              <a:rPr lang="en" sz="2700"/>
              <a:t>Only </a:t>
            </a:r>
            <a:r>
              <a:rPr lang="en" sz="3000" b="1">
                <a:solidFill>
                  <a:srgbClr val="C00000"/>
                </a:solidFill>
              </a:rPr>
              <a:t>8.3% </a:t>
            </a:r>
            <a:r>
              <a:rPr lang="en" sz="2700"/>
              <a:t>of them </a:t>
            </a:r>
            <a:endParaRPr sz="1100"/>
          </a:p>
          <a:p>
            <a:pPr marL="0" lvl="0" indent="0" algn="l" rtl="0">
              <a:lnSpc>
                <a:spcPct val="80000"/>
              </a:lnSpc>
              <a:spcBef>
                <a:spcPts val="0"/>
              </a:spcBef>
              <a:spcAft>
                <a:spcPts val="0"/>
              </a:spcAft>
              <a:buClr>
                <a:schemeClr val="dk1"/>
              </a:buClr>
              <a:buSzPts val="2700"/>
              <a:buNone/>
            </a:pPr>
            <a:r>
              <a:rPr lang="en" sz="2700"/>
              <a:t>received treatment </a:t>
            </a:r>
            <a:endParaRPr sz="1100"/>
          </a:p>
        </p:txBody>
      </p:sp>
      <p:sp>
        <p:nvSpPr>
          <p:cNvPr id="518" name="Google Shape;518;p72"/>
          <p:cNvSpPr txBox="1"/>
          <p:nvPr/>
        </p:nvSpPr>
        <p:spPr>
          <a:xfrm>
            <a:off x="1128188" y="4632836"/>
            <a:ext cx="679991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600">
                <a:solidFill>
                  <a:schemeClr val="dk1"/>
                </a:solidFill>
                <a:latin typeface="Calibri"/>
                <a:ea typeface="Calibri"/>
                <a:cs typeface="Calibri"/>
                <a:sym typeface="Calibri"/>
              </a:rPr>
              <a:t>Source: Substance Abuse and Mental Health Services Administration. (2020). Key substance use and mental health indicators in the United States: Results from the 2019 National Survey on Drug Use and Health (HHS Publication No. PEP20-07-01-001, NSDUH Series H-55). Rockville, MD: Center for Behavioral Health Statistics and Quality, Substance Abuse and Mental Health Services Administration. Retrieved from https://www.samhsa.gov/data/</a:t>
            </a:r>
            <a:endParaRPr sz="1100"/>
          </a:p>
        </p:txBody>
      </p:sp>
      <p:sp>
        <p:nvSpPr>
          <p:cNvPr id="519" name="Google Shape;519;p72"/>
          <p:cNvSpPr txBox="1">
            <a:spLocks noGrp="1"/>
          </p:cNvSpPr>
          <p:nvPr>
            <p:ph type="title"/>
          </p:nvPr>
        </p:nvSpPr>
        <p:spPr>
          <a:xfrm>
            <a:off x="167653" y="153450"/>
            <a:ext cx="7563000" cy="857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700" b="1"/>
              <a:t>Adolescent Substance Use and Treatment</a:t>
            </a:r>
            <a:endParaRPr sz="2700" b="1"/>
          </a:p>
        </p:txBody>
      </p:sp>
      <p:pic>
        <p:nvPicPr>
          <p:cNvPr id="520" name="Google Shape;520;p72"/>
          <p:cNvPicPr preferRelativeResize="0"/>
          <p:nvPr/>
        </p:nvPicPr>
        <p:blipFill rotWithShape="1">
          <a:blip r:embed="rId3">
            <a:alphaModFix/>
          </a:blip>
          <a:srcRect/>
          <a:stretch/>
        </p:blipFill>
        <p:spPr>
          <a:xfrm flipH="1">
            <a:off x="5388429" y="3472429"/>
            <a:ext cx="1037167" cy="805073"/>
          </a:xfrm>
          <a:prstGeom prst="rect">
            <a:avLst/>
          </a:prstGeom>
          <a:noFill/>
          <a:ln>
            <a:noFill/>
          </a:ln>
        </p:spPr>
      </p:pic>
      <p:pic>
        <p:nvPicPr>
          <p:cNvPr id="521" name="Google Shape;521;p72"/>
          <p:cNvPicPr preferRelativeResize="0"/>
          <p:nvPr/>
        </p:nvPicPr>
        <p:blipFill rotWithShape="1">
          <a:blip r:embed="rId4">
            <a:alphaModFix/>
          </a:blip>
          <a:srcRect l="832" t="1881" r="41766" b="65337"/>
          <a:stretch/>
        </p:blipFill>
        <p:spPr>
          <a:xfrm>
            <a:off x="3273690" y="2074750"/>
            <a:ext cx="2889235" cy="1200151"/>
          </a:xfrm>
          <a:prstGeom prst="rect">
            <a:avLst/>
          </a:prstGeom>
          <a:noFill/>
          <a:ln>
            <a:noFill/>
          </a:ln>
        </p:spPr>
      </p:pic>
      <p:pic>
        <p:nvPicPr>
          <p:cNvPr id="522" name="Google Shape;522;p72"/>
          <p:cNvPicPr preferRelativeResize="0"/>
          <p:nvPr/>
        </p:nvPicPr>
        <p:blipFill rotWithShape="1">
          <a:blip r:embed="rId5">
            <a:alphaModFix/>
          </a:blip>
          <a:srcRect l="40834" t="24795" r="49167" b="51146"/>
          <a:stretch/>
        </p:blipFill>
        <p:spPr>
          <a:xfrm>
            <a:off x="4185242" y="3274891"/>
            <a:ext cx="685800" cy="12001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3"/>
          <p:cNvSpPr txBox="1">
            <a:spLocks noGrp="1"/>
          </p:cNvSpPr>
          <p:nvPr>
            <p:ph type="body" idx="1"/>
          </p:nvPr>
        </p:nvSpPr>
        <p:spPr>
          <a:xfrm>
            <a:off x="540914" y="1159100"/>
            <a:ext cx="8104031" cy="3527201"/>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endParaRPr sz="1100" b="1"/>
          </a:p>
          <a:p>
            <a:pPr marL="177800" lvl="0" indent="-114300" algn="l" rtl="0">
              <a:lnSpc>
                <a:spcPct val="90000"/>
              </a:lnSpc>
              <a:spcBef>
                <a:spcPts val="600"/>
              </a:spcBef>
              <a:spcAft>
                <a:spcPts val="0"/>
              </a:spcAft>
              <a:buClr>
                <a:schemeClr val="dk1"/>
              </a:buClr>
              <a:buSzPts val="1100"/>
              <a:buNone/>
            </a:pPr>
            <a:endParaRPr sz="1100"/>
          </a:p>
          <a:p>
            <a:pPr marL="177800" lvl="0" indent="-114300" algn="l" rtl="0">
              <a:lnSpc>
                <a:spcPct val="90000"/>
              </a:lnSpc>
              <a:spcBef>
                <a:spcPts val="600"/>
              </a:spcBef>
              <a:spcAft>
                <a:spcPts val="0"/>
              </a:spcAft>
              <a:buClr>
                <a:schemeClr val="dk1"/>
              </a:buClr>
              <a:buSzPts val="1100"/>
              <a:buNone/>
            </a:pPr>
            <a:endParaRPr sz="1100"/>
          </a:p>
          <a:p>
            <a:pPr marL="0" lvl="0" indent="0" algn="l" rtl="0">
              <a:lnSpc>
                <a:spcPct val="90000"/>
              </a:lnSpc>
              <a:spcBef>
                <a:spcPts val="600"/>
              </a:spcBef>
              <a:spcAft>
                <a:spcPts val="0"/>
              </a:spcAft>
              <a:buClr>
                <a:schemeClr val="dk1"/>
              </a:buClr>
              <a:buSzPts val="1100"/>
              <a:buNone/>
            </a:pPr>
            <a:endParaRPr sz="1100"/>
          </a:p>
          <a:p>
            <a:pPr marL="0" lvl="0" indent="0" algn="ctr" rtl="0">
              <a:lnSpc>
                <a:spcPct val="90000"/>
              </a:lnSpc>
              <a:spcBef>
                <a:spcPts val="600"/>
              </a:spcBef>
              <a:spcAft>
                <a:spcPts val="0"/>
              </a:spcAft>
              <a:buClr>
                <a:schemeClr val="dk1"/>
              </a:buClr>
              <a:buSzPts val="3000"/>
              <a:buNone/>
            </a:pPr>
            <a:r>
              <a:rPr lang="en" sz="3000"/>
              <a:t>Evidence-Based Practices:</a:t>
            </a:r>
            <a:endParaRPr sz="1100"/>
          </a:p>
          <a:p>
            <a:pPr marL="0" lvl="0" indent="0" algn="ctr" rtl="0">
              <a:lnSpc>
                <a:spcPct val="90000"/>
              </a:lnSpc>
              <a:spcBef>
                <a:spcPts val="600"/>
              </a:spcBef>
              <a:spcAft>
                <a:spcPts val="0"/>
              </a:spcAft>
              <a:buClr>
                <a:schemeClr val="dk1"/>
              </a:buClr>
              <a:buSzPts val="3000"/>
              <a:buNone/>
            </a:pPr>
            <a:r>
              <a:rPr lang="en" sz="3000" b="1"/>
              <a:t>Early Intervention/Integrated Care</a:t>
            </a:r>
            <a:endParaRPr sz="1100" b="1"/>
          </a:p>
        </p:txBody>
      </p:sp>
      <p:sp>
        <p:nvSpPr>
          <p:cNvPr id="529" name="Google Shape;529;p73"/>
          <p:cNvSpPr txBox="1"/>
          <p:nvPr/>
        </p:nvSpPr>
        <p:spPr>
          <a:xfrm>
            <a:off x="1600200" y="4684069"/>
            <a:ext cx="5943600" cy="230833"/>
          </a:xfrm>
          <a:prstGeom prst="rect">
            <a:avLst/>
          </a:prstGeom>
          <a:noFill/>
          <a:ln>
            <a:noFill/>
          </a:ln>
        </p:spPr>
        <p:txBody>
          <a:bodyPr spcFirstLastPara="1" wrap="square" lIns="68575" tIns="34275" rIns="68575" bIns="34275" anchor="b" anchorCtr="0">
            <a:noAutofit/>
          </a:bodyPr>
          <a:lstStyle/>
          <a:p>
            <a:pPr marL="0" marR="0" lvl="0" indent="0" algn="r" rtl="0">
              <a:spcBef>
                <a:spcPts val="0"/>
              </a:spcBef>
              <a:spcAft>
                <a:spcPts val="0"/>
              </a:spcAft>
              <a:buNone/>
            </a:pPr>
            <a:r>
              <a:rPr lang="en" sz="1100">
                <a:solidFill>
                  <a:schemeClr val="dk1"/>
                </a:solidFill>
                <a:latin typeface="Calibri"/>
                <a:ea typeface="Calibri"/>
                <a:cs typeface="Calibri"/>
                <a:sym typeface="Calibri"/>
              </a:rPr>
              <a:t>.</a:t>
            </a:r>
            <a:endParaRPr sz="1100"/>
          </a:p>
        </p:txBody>
      </p:sp>
      <p:pic>
        <p:nvPicPr>
          <p:cNvPr id="530" name="Google Shape;530;p73"/>
          <p:cNvPicPr preferRelativeResize="0"/>
          <p:nvPr/>
        </p:nvPicPr>
        <p:blipFill>
          <a:blip r:embed="rId3">
            <a:alphaModFix/>
          </a:blip>
          <a:stretch>
            <a:fillRect/>
          </a:stretch>
        </p:blipFill>
        <p:spPr>
          <a:xfrm>
            <a:off x="1524000" y="857250"/>
            <a:ext cx="6096000" cy="3429000"/>
          </a:xfrm>
          <a:prstGeom prst="rect">
            <a:avLst/>
          </a:prstGeom>
          <a:noFill/>
          <a:ln>
            <a:noFill/>
          </a:ln>
        </p:spPr>
      </p:pic>
      <p:pic>
        <p:nvPicPr>
          <p:cNvPr id="531" name="Google Shape;531;p73"/>
          <p:cNvPicPr preferRelativeResize="0"/>
          <p:nvPr/>
        </p:nvPicPr>
        <p:blipFill>
          <a:blip r:embed="rId4">
            <a:alphaModFix/>
          </a:blip>
          <a:stretch>
            <a:fillRect/>
          </a:stretch>
        </p:blipFill>
        <p:spPr>
          <a:xfrm>
            <a:off x="1676400" y="1009650"/>
            <a:ext cx="6096000" cy="3429000"/>
          </a:xfrm>
          <a:prstGeom prst="rect">
            <a:avLst/>
          </a:prstGeom>
          <a:noFill/>
          <a:ln>
            <a:noFill/>
          </a:ln>
        </p:spPr>
      </p:pic>
      <p:pic>
        <p:nvPicPr>
          <p:cNvPr id="532" name="Google Shape;532;p73"/>
          <p:cNvPicPr preferRelativeResize="0"/>
          <p:nvPr/>
        </p:nvPicPr>
        <p:blipFill>
          <a:blip r:embed="rId3">
            <a:alphaModFix/>
          </a:blip>
          <a:stretch>
            <a:fillRect/>
          </a:stretch>
        </p:blipFill>
        <p:spPr>
          <a:xfrm>
            <a:off x="460750" y="259175"/>
            <a:ext cx="8184200" cy="4603609"/>
          </a:xfrm>
          <a:prstGeom prst="rect">
            <a:avLst/>
          </a:prstGeom>
          <a:noFill/>
          <a:ln>
            <a:noFill/>
          </a:ln>
        </p:spPr>
      </p:pic>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p74"/>
          <p:cNvPicPr preferRelativeResize="0"/>
          <p:nvPr/>
        </p:nvPicPr>
        <p:blipFill>
          <a:blip r:embed="rId3">
            <a:alphaModFix/>
          </a:blip>
          <a:stretch>
            <a:fillRect/>
          </a:stretch>
        </p:blipFill>
        <p:spPr>
          <a:xfrm>
            <a:off x="599175" y="337038"/>
            <a:ext cx="7945650" cy="44694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75"/>
          <p:cNvPicPr preferRelativeResize="0"/>
          <p:nvPr/>
        </p:nvPicPr>
        <p:blipFill>
          <a:blip r:embed="rId3">
            <a:alphaModFix/>
          </a:blip>
          <a:stretch>
            <a:fillRect/>
          </a:stretch>
        </p:blipFill>
        <p:spPr>
          <a:xfrm>
            <a:off x="693387" y="352401"/>
            <a:ext cx="7757226" cy="43634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76"/>
          <p:cNvPicPr preferRelativeResize="0"/>
          <p:nvPr/>
        </p:nvPicPr>
        <p:blipFill>
          <a:blip r:embed="rId3">
            <a:alphaModFix/>
          </a:blip>
          <a:stretch>
            <a:fillRect/>
          </a:stretch>
        </p:blipFill>
        <p:spPr>
          <a:xfrm>
            <a:off x="611200" y="248175"/>
            <a:ext cx="7804600" cy="43900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77"/>
          <p:cNvPicPr preferRelativeResize="0"/>
          <p:nvPr/>
        </p:nvPicPr>
        <p:blipFill rotWithShape="1">
          <a:blip r:embed="rId3">
            <a:alphaModFix/>
          </a:blip>
          <a:srcRect/>
          <a:stretch/>
        </p:blipFill>
        <p:spPr>
          <a:xfrm>
            <a:off x="2873828" y="1952843"/>
            <a:ext cx="3396343" cy="2292585"/>
          </a:xfrm>
          <a:prstGeom prst="rect">
            <a:avLst/>
          </a:prstGeom>
          <a:noFill/>
          <a:ln>
            <a:noFill/>
          </a:ln>
        </p:spPr>
      </p:pic>
      <p:sp>
        <p:nvSpPr>
          <p:cNvPr id="553" name="Google Shape;553;p77"/>
          <p:cNvSpPr txBox="1">
            <a:spLocks noGrp="1"/>
          </p:cNvSpPr>
          <p:nvPr>
            <p:ph type="ctrTitle"/>
          </p:nvPr>
        </p:nvSpPr>
        <p:spPr>
          <a:xfrm>
            <a:off x="685800" y="680532"/>
            <a:ext cx="7772400" cy="13716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3300"/>
              <a:buFont typeface="Calibri"/>
              <a:buNone/>
            </a:pPr>
            <a:r>
              <a:rPr lang="en" sz="3100" b="1"/>
              <a:t>Novel Approaches to Integrated Care </a:t>
            </a:r>
            <a:br>
              <a:rPr lang="en" sz="3100" b="1"/>
            </a:br>
            <a:r>
              <a:rPr lang="en" sz="3100" b="1"/>
              <a:t>for Transitional Age Youth</a:t>
            </a:r>
            <a:br>
              <a:rPr lang="en" sz="4100" u="none" strike="noStrike" cap="none">
                <a:solidFill>
                  <a:srgbClr val="C00000"/>
                </a:solidFill>
                <a:latin typeface="Arial Narrow"/>
                <a:ea typeface="Arial Narrow"/>
                <a:cs typeface="Arial Narrow"/>
                <a:sym typeface="Arial Narrow"/>
              </a:rPr>
            </a:br>
            <a:endParaRPr sz="41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Integration Efforts</a:t>
            </a:r>
            <a:endParaRPr sz="3000" b="1"/>
          </a:p>
        </p:txBody>
      </p:sp>
      <p:sp>
        <p:nvSpPr>
          <p:cNvPr id="559" name="Google Shape;559;p78"/>
          <p:cNvSpPr txBox="1">
            <a:spLocks noGrp="1"/>
          </p:cNvSpPr>
          <p:nvPr>
            <p:ph type="body" idx="1"/>
          </p:nvPr>
        </p:nvSpPr>
        <p:spPr>
          <a:xfrm>
            <a:off x="780450" y="1530225"/>
            <a:ext cx="7691700" cy="3394500"/>
          </a:xfrm>
          <a:prstGeom prst="rect">
            <a:avLst/>
          </a:prstGeom>
          <a:noFill/>
          <a:ln>
            <a:noFill/>
          </a:ln>
        </p:spPr>
        <p:txBody>
          <a:bodyPr spcFirstLastPara="1" wrap="square" lIns="68575" tIns="34275" rIns="68575" bIns="34275" anchor="t" anchorCtr="0">
            <a:noAutofit/>
          </a:bodyPr>
          <a:lstStyle/>
          <a:p>
            <a:pPr marL="457200" lvl="0" indent="-374650" algn="l" rtl="0">
              <a:lnSpc>
                <a:spcPct val="90000"/>
              </a:lnSpc>
              <a:spcBef>
                <a:spcPts val="0"/>
              </a:spcBef>
              <a:spcAft>
                <a:spcPts val="0"/>
              </a:spcAft>
              <a:buSzPts val="2300"/>
              <a:buAutoNum type="arabicPeriod"/>
            </a:pPr>
            <a:r>
              <a:rPr lang="en" sz="2300"/>
              <a:t>Primary care SUD integration </a:t>
            </a:r>
            <a:endParaRPr sz="2300"/>
          </a:p>
          <a:p>
            <a:pPr marL="457200" lvl="0" indent="-374650" algn="l" rtl="0">
              <a:lnSpc>
                <a:spcPct val="90000"/>
              </a:lnSpc>
              <a:spcBef>
                <a:spcPts val="1000"/>
              </a:spcBef>
              <a:spcAft>
                <a:spcPts val="0"/>
              </a:spcAft>
              <a:buSzPts val="2300"/>
              <a:buAutoNum type="arabicPeriod"/>
            </a:pPr>
            <a:r>
              <a:rPr lang="en" sz="2300"/>
              <a:t>Primary care telephonic consultation and virtual behavioral health treatment</a:t>
            </a:r>
            <a:endParaRPr sz="2300"/>
          </a:p>
          <a:p>
            <a:pPr marL="457200" lvl="0" indent="-374650" algn="l" rtl="0">
              <a:lnSpc>
                <a:spcPct val="90000"/>
              </a:lnSpc>
              <a:spcBef>
                <a:spcPts val="1000"/>
              </a:spcBef>
              <a:spcAft>
                <a:spcPts val="0"/>
              </a:spcAft>
              <a:buSzPts val="2300"/>
              <a:buAutoNum type="arabicPeriod"/>
            </a:pPr>
            <a:r>
              <a:rPr lang="en" sz="2300"/>
              <a:t>School-based vaping groups</a:t>
            </a:r>
            <a:endParaRPr sz="2300"/>
          </a:p>
          <a:p>
            <a:pPr marL="457200" lvl="0" indent="-374650" algn="l" rtl="0">
              <a:lnSpc>
                <a:spcPct val="90000"/>
              </a:lnSpc>
              <a:spcBef>
                <a:spcPts val="1400"/>
              </a:spcBef>
              <a:spcAft>
                <a:spcPts val="1000"/>
              </a:spcAft>
              <a:buSzPts val="2300"/>
              <a:buAutoNum type="arabicPeriod"/>
            </a:pPr>
            <a:r>
              <a:rPr lang="en" sz="2300"/>
              <a:t>Juvenile justice partnership</a:t>
            </a:r>
            <a:endParaRPr sz="23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79"/>
          <p:cNvPicPr preferRelativeResize="0"/>
          <p:nvPr/>
        </p:nvPicPr>
        <p:blipFill rotWithShape="1">
          <a:blip r:embed="rId3">
            <a:alphaModFix/>
          </a:blip>
          <a:srcRect l="22252" t="19636" r="23183" b="23566"/>
          <a:stretch/>
        </p:blipFill>
        <p:spPr>
          <a:xfrm>
            <a:off x="1143000" y="1"/>
            <a:ext cx="6858000" cy="5143500"/>
          </a:xfrm>
          <a:prstGeom prst="rect">
            <a:avLst/>
          </a:prstGeom>
          <a:noFill/>
          <a:ln>
            <a:noFill/>
          </a:ln>
        </p:spPr>
      </p:pic>
      <p:sp>
        <p:nvSpPr>
          <p:cNvPr id="566" name="Google Shape;566;p79"/>
          <p:cNvSpPr txBox="1"/>
          <p:nvPr/>
        </p:nvSpPr>
        <p:spPr>
          <a:xfrm>
            <a:off x="3577420" y="2488726"/>
            <a:ext cx="1143000" cy="6232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rgbClr val="C00000"/>
                </a:solidFill>
                <a:latin typeface="Calibri"/>
                <a:ea typeface="Calibri"/>
                <a:cs typeface="Calibri"/>
                <a:sym typeface="Calibri"/>
              </a:rPr>
              <a:t>Addiction</a:t>
            </a:r>
            <a:endParaRPr sz="1100"/>
          </a:p>
          <a:p>
            <a:pPr marL="0" marR="0" lvl="0" indent="0" algn="l" rtl="0">
              <a:spcBef>
                <a:spcPts val="0"/>
              </a:spcBef>
              <a:spcAft>
                <a:spcPts val="0"/>
              </a:spcAft>
              <a:buNone/>
            </a:pPr>
            <a:r>
              <a:rPr lang="en" sz="1800" b="1">
                <a:solidFill>
                  <a:srgbClr val="C00000"/>
                </a:solidFill>
                <a:latin typeface="Calibri"/>
                <a:ea typeface="Calibri"/>
                <a:cs typeface="Calibri"/>
                <a:sym typeface="Calibri"/>
              </a:rPr>
              <a:t>Medicine</a:t>
            </a:r>
            <a:endParaRPr sz="1100"/>
          </a:p>
        </p:txBody>
      </p:sp>
      <p:sp>
        <p:nvSpPr>
          <p:cNvPr id="567" name="Google Shape;567;p79"/>
          <p:cNvSpPr txBox="1"/>
          <p:nvPr/>
        </p:nvSpPr>
        <p:spPr>
          <a:xfrm>
            <a:off x="4743450" y="1948504"/>
            <a:ext cx="1085850" cy="623248"/>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1">
                <a:solidFill>
                  <a:srgbClr val="C00000"/>
                </a:solidFill>
                <a:latin typeface="Calibri"/>
                <a:ea typeface="Calibri"/>
                <a:cs typeface="Calibri"/>
                <a:sym typeface="Calibri"/>
              </a:rPr>
              <a:t>Primary Care</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5" name="Google Shape;215;p36"/>
          <p:cNvSpPr/>
          <p:nvPr/>
        </p:nvSpPr>
        <p:spPr>
          <a:xfrm>
            <a:off x="-1" y="0"/>
            <a:ext cx="4572001" cy="5143500"/>
          </a:xfrm>
          <a:custGeom>
            <a:avLst/>
            <a:gdLst/>
            <a:ahLst/>
            <a:cxnLst/>
            <a:rect l="l" t="t" r="r" b="b"/>
            <a:pathLst>
              <a:path w="6096002" h="6858000" extrusionOk="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88900" dist="38100" algn="l" rotWithShape="0">
              <a:srgbClr val="D8D8D8">
                <a:alpha val="49803"/>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16" name="Google Shape;216;p36"/>
          <p:cNvSpPr/>
          <p:nvPr/>
        </p:nvSpPr>
        <p:spPr>
          <a:xfrm>
            <a:off x="3985" y="0"/>
            <a:ext cx="4564027" cy="5143500"/>
          </a:xfrm>
          <a:custGeom>
            <a:avLst/>
            <a:gdLst/>
            <a:ahLst/>
            <a:cxnLst/>
            <a:rect l="l" t="t" r="r" b="b"/>
            <a:pathLst>
              <a:path w="6085370" h="6858000" extrusionOk="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17" name="Google Shape;217;p36"/>
          <p:cNvSpPr txBox="1">
            <a:spLocks noGrp="1"/>
          </p:cNvSpPr>
          <p:nvPr>
            <p:ph type="title"/>
          </p:nvPr>
        </p:nvSpPr>
        <p:spPr>
          <a:xfrm>
            <a:off x="329185" y="644652"/>
            <a:ext cx="3624602" cy="93268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7F7F7F"/>
              </a:buClr>
              <a:buSzPts val="2700"/>
              <a:buFont typeface="Calibri"/>
              <a:buNone/>
            </a:pPr>
            <a:r>
              <a:rPr lang="en" sz="2700" dirty="0">
                <a:solidFill>
                  <a:srgbClr val="7F7F7F"/>
                </a:solidFill>
              </a:rPr>
              <a:t>Webinar Presenters</a:t>
            </a:r>
            <a:endParaRPr sz="1100" dirty="0"/>
          </a:p>
        </p:txBody>
      </p:sp>
      <p:sp>
        <p:nvSpPr>
          <p:cNvPr id="218" name="Google Shape;218;p36"/>
          <p:cNvSpPr/>
          <p:nvPr/>
        </p:nvSpPr>
        <p:spPr>
          <a:xfrm>
            <a:off x="0" y="864108"/>
            <a:ext cx="96012" cy="490427"/>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19" name="Google Shape;219;p36"/>
          <p:cNvSpPr/>
          <p:nvPr/>
        </p:nvSpPr>
        <p:spPr>
          <a:xfrm>
            <a:off x="406394" y="1392377"/>
            <a:ext cx="3737610" cy="13716"/>
          </a:xfrm>
          <a:prstGeom prst="rect">
            <a:avLst/>
          </a:prstGeom>
          <a:solidFill>
            <a:srgbClr val="D5D5D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20" name="Google Shape;220;p36"/>
          <p:cNvSpPr txBox="1">
            <a:spLocks noGrp="1"/>
          </p:cNvSpPr>
          <p:nvPr>
            <p:ph type="body" idx="4294967295"/>
          </p:nvPr>
        </p:nvSpPr>
        <p:spPr>
          <a:xfrm>
            <a:off x="294124" y="1512263"/>
            <a:ext cx="3737610" cy="3241873"/>
          </a:xfrm>
          <a:prstGeom prst="rect">
            <a:avLst/>
          </a:prstGeom>
          <a:noFill/>
          <a:ln>
            <a:noFill/>
          </a:ln>
        </p:spPr>
        <p:txBody>
          <a:bodyPr spcFirstLastPara="1" wrap="square" lIns="68575" tIns="34275" rIns="68575" bIns="34275" anchor="t" anchorCtr="0">
            <a:noAutofit/>
          </a:bodyPr>
          <a:lstStyle/>
          <a:p>
            <a:pPr marL="95250" indent="0">
              <a:spcBef>
                <a:spcPts val="0"/>
              </a:spcBef>
              <a:buNone/>
            </a:pPr>
            <a:r>
              <a:rPr lang="en-US" sz="1600" b="1" dirty="0">
                <a:latin typeface="Calibri" panose="020F0502020204030204" pitchFamily="34" charset="0"/>
                <a:cs typeface="Calibri" panose="020F0502020204030204" pitchFamily="34" charset="0"/>
              </a:rPr>
              <a:t>Veronika </a:t>
            </a:r>
            <a:r>
              <a:rPr lang="en-US" sz="1600" b="1" dirty="0" err="1">
                <a:latin typeface="Calibri" panose="020F0502020204030204" pitchFamily="34" charset="0"/>
                <a:cs typeface="Calibri" panose="020F0502020204030204" pitchFamily="34" charset="0"/>
              </a:rPr>
              <a:t>Mesheriakova</a:t>
            </a:r>
            <a:r>
              <a:rPr lang="en-US" sz="1600" b="1" dirty="0">
                <a:latin typeface="Calibri" panose="020F0502020204030204" pitchFamily="34" charset="0"/>
                <a:cs typeface="Calibri" panose="020F0502020204030204" pitchFamily="34" charset="0"/>
              </a:rPr>
              <a:t>, MD </a:t>
            </a:r>
            <a:endParaRPr lang="en-US" sz="1600" dirty="0">
              <a:latin typeface="Calibri" panose="020F0502020204030204" pitchFamily="34" charset="0"/>
              <a:cs typeface="Calibri" panose="020F0502020204030204" pitchFamily="34" charset="0"/>
            </a:endParaRPr>
          </a:p>
          <a:p>
            <a:pPr marL="95250" indent="0">
              <a:spcBef>
                <a:spcPts val="0"/>
              </a:spcBef>
              <a:buNone/>
            </a:pPr>
            <a:r>
              <a:rPr lang="en-US" sz="1400" dirty="0">
                <a:latin typeface="Calibri" panose="020F0502020204030204" pitchFamily="34" charset="0"/>
                <a:cs typeface="Calibri" panose="020F0502020204030204" pitchFamily="34" charset="0"/>
              </a:rPr>
              <a:t>Assistant Professor of Pediatrics and Adolescent Medicine, UCSF; Director of UCSF Youth Outpatient Substance Use Program (</a:t>
            </a:r>
            <a:r>
              <a:rPr lang="en-US" sz="1400" dirty="0" err="1">
                <a:latin typeface="Calibri" panose="020F0502020204030204" pitchFamily="34" charset="0"/>
                <a:cs typeface="Calibri" panose="020F0502020204030204" pitchFamily="34" charset="0"/>
              </a:rPr>
              <a:t>YoSUP</a:t>
            </a:r>
            <a:r>
              <a:rPr lang="en-US" sz="1400" dirty="0">
                <a:latin typeface="Calibri" panose="020F0502020204030204" pitchFamily="34" charset="0"/>
                <a:cs typeface="Calibri" panose="020F0502020204030204" pitchFamily="34" charset="0"/>
              </a:rPr>
              <a:t>) </a:t>
            </a:r>
          </a:p>
          <a:p>
            <a:pPr marL="0" lvl="0" indent="0" algn="l" rtl="0">
              <a:lnSpc>
                <a:spcPct val="90000"/>
              </a:lnSpc>
              <a:spcBef>
                <a:spcPts val="0"/>
              </a:spcBef>
              <a:spcAft>
                <a:spcPts val="0"/>
              </a:spcAft>
              <a:buClr>
                <a:schemeClr val="dk1"/>
              </a:buClr>
              <a:buSzPts val="1700"/>
              <a:buNone/>
            </a:pPr>
            <a:endParaRPr lang="en-US" sz="1400" b="1" dirty="0">
              <a:latin typeface="Calibri" panose="020F0502020204030204" pitchFamily="34" charset="0"/>
              <a:cs typeface="Calibri" panose="020F0502020204030204" pitchFamily="34" charset="0"/>
            </a:endParaRPr>
          </a:p>
          <a:p>
            <a:pPr marL="0" lvl="0" indent="0">
              <a:spcBef>
                <a:spcPts val="0"/>
              </a:spcBef>
              <a:buSzPts val="1700"/>
              <a:buNone/>
            </a:pPr>
            <a:r>
              <a:rPr lang="en-US" sz="1600" b="1" dirty="0">
                <a:latin typeface="Calibri" panose="020F0502020204030204" pitchFamily="34" charset="0"/>
                <a:cs typeface="Calibri" panose="020F0502020204030204" pitchFamily="34" charset="0"/>
              </a:rPr>
              <a:t>Shannon Mountain-Ray, MSW, LICSW</a:t>
            </a:r>
          </a:p>
          <a:p>
            <a:pPr marL="0" indent="0">
              <a:spcBef>
                <a:spcPts val="0"/>
              </a:spcBef>
              <a:buSzPts val="1700"/>
              <a:buNone/>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Director of Integrated Care, Adolescent           Substance Use and Addiction Program’s Primary Care Program (ASAP-PC), Boston Children’s Hospital</a:t>
            </a:r>
            <a:r>
              <a:rPr lang="en-US" sz="1400" dirty="0">
                <a:latin typeface="Calibri" panose="020F0502020204030204" pitchFamily="34" charset="0"/>
                <a:cs typeface="Calibri" panose="020F0502020204030204" pitchFamily="34" charset="0"/>
              </a:rPr>
              <a:t> </a:t>
            </a:r>
          </a:p>
          <a:p>
            <a:pPr marL="0" indent="0">
              <a:spcBef>
                <a:spcPts val="0"/>
              </a:spcBef>
              <a:buSzPts val="1700"/>
              <a:buNone/>
            </a:pPr>
            <a:endParaRPr lang="en-US" sz="1400" dirty="0"/>
          </a:p>
          <a:p>
            <a:pPr marL="0" indent="0">
              <a:spcBef>
                <a:spcPts val="0"/>
              </a:spcBef>
              <a:buSzPts val="1700"/>
              <a:buNone/>
            </a:pPr>
            <a:r>
              <a:rPr lang="en-US" sz="1600" b="1" dirty="0"/>
              <a:t>Andrea Dickerson, LMFT, IADC</a:t>
            </a:r>
          </a:p>
          <a:p>
            <a:pPr marL="0" indent="0">
              <a:spcBef>
                <a:spcPts val="0"/>
              </a:spcBef>
              <a:buSzPts val="1700"/>
              <a:buNone/>
            </a:pPr>
            <a:r>
              <a:rPr lang="en-US" sz="1400" dirty="0">
                <a:solidFill>
                  <a:schemeClr val="tx1"/>
                </a:solidFill>
                <a:latin typeface="Calibri" panose="020F0502020204030204" pitchFamily="34" charset="0"/>
              </a:rPr>
              <a:t>Director of Behavioral Health – YSS </a:t>
            </a:r>
            <a:endParaRPr lang="en-US" sz="1400" dirty="0">
              <a:solidFill>
                <a:schemeClr val="tx1"/>
              </a:solidFill>
            </a:endParaRPr>
          </a:p>
          <a:p>
            <a:pPr marL="0" indent="0">
              <a:spcBef>
                <a:spcPts val="0"/>
              </a:spcBef>
              <a:buSzPts val="1700"/>
              <a:buNone/>
            </a:pPr>
            <a:endParaRPr lang="en-US" sz="1400" dirty="0"/>
          </a:p>
          <a:p>
            <a:pPr marL="0" indent="0">
              <a:spcBef>
                <a:spcPts val="0"/>
              </a:spcBef>
              <a:buSzPts val="1700"/>
              <a:buNone/>
            </a:pPr>
            <a:endParaRPr lang="en-US" sz="1400" dirty="0"/>
          </a:p>
          <a:p>
            <a:pPr marL="0" indent="0">
              <a:spcBef>
                <a:spcPts val="0"/>
              </a:spcBef>
              <a:buSzPts val="1700"/>
              <a:buNone/>
            </a:pPr>
            <a:endParaRPr sz="1200" dirty="0"/>
          </a:p>
        </p:txBody>
      </p:sp>
      <p:pic>
        <p:nvPicPr>
          <p:cNvPr id="221" name="Google Shape;221;p36" descr="Stacked color bars with 8 different colors" title="Stacked Color Bars"/>
          <p:cNvPicPr preferRelativeResize="0"/>
          <p:nvPr/>
        </p:nvPicPr>
        <p:blipFill rotWithShape="1">
          <a:blip r:embed="rId3">
            <a:alphaModFix/>
          </a:blip>
          <a:srcRect l="-16667" r="-16666"/>
          <a:stretch/>
        </p:blipFill>
        <p:spPr>
          <a:xfrm>
            <a:off x="6964608" y="4160861"/>
            <a:ext cx="2487302" cy="1243651"/>
          </a:xfrm>
          <a:prstGeom prst="rect">
            <a:avLst/>
          </a:prstGeom>
          <a:noFill/>
          <a:ln>
            <a:noFill/>
          </a:ln>
        </p:spPr>
      </p:pic>
      <p:pic>
        <p:nvPicPr>
          <p:cNvPr id="3" name="Picture 2">
            <a:extLst>
              <a:ext uri="{FF2B5EF4-FFF2-40B4-BE49-F238E27FC236}">
                <a16:creationId xmlns:a16="http://schemas.microsoft.com/office/drawing/2014/main" id="{7F35C2A7-6724-5340-95C0-43BF0824BE15}"/>
              </a:ext>
            </a:extLst>
          </p:cNvPr>
          <p:cNvPicPr>
            <a:picLocks noChangeAspect="1"/>
          </p:cNvPicPr>
          <p:nvPr/>
        </p:nvPicPr>
        <p:blipFill>
          <a:blip r:embed="rId4"/>
          <a:stretch>
            <a:fillRect/>
          </a:stretch>
        </p:blipFill>
        <p:spPr>
          <a:xfrm>
            <a:off x="5576871" y="2651968"/>
            <a:ext cx="1781008" cy="1781008"/>
          </a:xfrm>
          <a:prstGeom prst="rect">
            <a:avLst/>
          </a:prstGeom>
        </p:spPr>
      </p:pic>
      <p:pic>
        <p:nvPicPr>
          <p:cNvPr id="5" name="Picture 4">
            <a:extLst>
              <a:ext uri="{FF2B5EF4-FFF2-40B4-BE49-F238E27FC236}">
                <a16:creationId xmlns:a16="http://schemas.microsoft.com/office/drawing/2014/main" id="{47D4C48F-BD59-2A48-B03F-F8A6978E699A}"/>
              </a:ext>
            </a:extLst>
          </p:cNvPr>
          <p:cNvPicPr>
            <a:picLocks noChangeAspect="1"/>
          </p:cNvPicPr>
          <p:nvPr/>
        </p:nvPicPr>
        <p:blipFill>
          <a:blip r:embed="rId5"/>
          <a:stretch>
            <a:fillRect/>
          </a:stretch>
        </p:blipFill>
        <p:spPr>
          <a:xfrm>
            <a:off x="7074458" y="354606"/>
            <a:ext cx="1624338" cy="2075543"/>
          </a:xfrm>
          <a:prstGeom prst="rect">
            <a:avLst/>
          </a:prstGeom>
        </p:spPr>
      </p:pic>
      <p:pic>
        <p:nvPicPr>
          <p:cNvPr id="7" name="Picture 6">
            <a:extLst>
              <a:ext uri="{FF2B5EF4-FFF2-40B4-BE49-F238E27FC236}">
                <a16:creationId xmlns:a16="http://schemas.microsoft.com/office/drawing/2014/main" id="{A95FE932-E0B1-C74E-9EA7-9BBDCCB1730F}"/>
              </a:ext>
            </a:extLst>
          </p:cNvPr>
          <p:cNvPicPr>
            <a:picLocks noChangeAspect="1"/>
          </p:cNvPicPr>
          <p:nvPr/>
        </p:nvPicPr>
        <p:blipFill>
          <a:blip r:embed="rId6"/>
          <a:stretch>
            <a:fillRect/>
          </a:stretch>
        </p:blipFill>
        <p:spPr>
          <a:xfrm>
            <a:off x="4725602" y="354606"/>
            <a:ext cx="1959669" cy="195966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80"/>
          <p:cNvPicPr preferRelativeResize="0"/>
          <p:nvPr/>
        </p:nvPicPr>
        <p:blipFill rotWithShape="1">
          <a:blip r:embed="rId3">
            <a:alphaModFix/>
          </a:blip>
          <a:srcRect l="17132" t="14201" r="29895" b="77634"/>
          <a:stretch/>
        </p:blipFill>
        <p:spPr>
          <a:xfrm>
            <a:off x="1724149" y="855826"/>
            <a:ext cx="5581402" cy="465998"/>
          </a:xfrm>
          <a:prstGeom prst="rect">
            <a:avLst/>
          </a:prstGeom>
          <a:noFill/>
          <a:ln>
            <a:noFill/>
          </a:ln>
        </p:spPr>
      </p:pic>
      <p:pic>
        <p:nvPicPr>
          <p:cNvPr id="574" name="Google Shape;574;p80"/>
          <p:cNvPicPr preferRelativeResize="0"/>
          <p:nvPr/>
        </p:nvPicPr>
        <p:blipFill rotWithShape="1">
          <a:blip r:embed="rId3">
            <a:alphaModFix/>
          </a:blip>
          <a:srcRect l="17132" t="21743" r="39475" b="7045"/>
          <a:stretch/>
        </p:blipFill>
        <p:spPr>
          <a:xfrm>
            <a:off x="1943101" y="1314451"/>
            <a:ext cx="4601272" cy="3705952"/>
          </a:xfrm>
          <a:prstGeom prst="rect">
            <a:avLst/>
          </a:prstGeom>
          <a:noFill/>
          <a:ln>
            <a:noFill/>
          </a:ln>
        </p:spPr>
      </p:pic>
      <p:pic>
        <p:nvPicPr>
          <p:cNvPr id="575" name="Google Shape;575;p80"/>
          <p:cNvPicPr preferRelativeResize="0"/>
          <p:nvPr/>
        </p:nvPicPr>
        <p:blipFill rotWithShape="1">
          <a:blip r:embed="rId4">
            <a:alphaModFix/>
          </a:blip>
          <a:srcRect l="58344" t="14737" r="22614" b="79848"/>
          <a:stretch/>
        </p:blipFill>
        <p:spPr>
          <a:xfrm>
            <a:off x="1314450" y="249801"/>
            <a:ext cx="3200400" cy="571500"/>
          </a:xfrm>
          <a:prstGeom prst="rect">
            <a:avLst/>
          </a:prstGeom>
          <a:noFill/>
          <a:ln>
            <a:noFill/>
          </a:ln>
        </p:spPr>
      </p:pic>
      <p:sp>
        <p:nvSpPr>
          <p:cNvPr id="576" name="Google Shape;576;p80"/>
          <p:cNvSpPr/>
          <p:nvPr/>
        </p:nvSpPr>
        <p:spPr>
          <a:xfrm>
            <a:off x="4343400" y="881635"/>
            <a:ext cx="1143000" cy="400050"/>
          </a:xfrm>
          <a:prstGeom prst="noSmoking">
            <a:avLst>
              <a:gd name="adj" fmla="val 18750"/>
            </a:avLst>
          </a:prstGeom>
          <a:solidFill>
            <a:srgbClr val="FF0000"/>
          </a:solidFill>
          <a:ln w="9525"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577" name="Google Shape;577;p80"/>
          <p:cNvSpPr/>
          <p:nvPr/>
        </p:nvSpPr>
        <p:spPr>
          <a:xfrm rot="-2400000" flipH="1">
            <a:off x="4944799" y="770225"/>
            <a:ext cx="119919" cy="136677"/>
          </a:xfrm>
          <a:prstGeom prst="halfFrame">
            <a:avLst>
              <a:gd name="adj1" fmla="val 7099"/>
              <a:gd name="adj2" fmla="val 10014"/>
            </a:avLst>
          </a:prstGeom>
          <a:solidFill>
            <a:srgbClr val="FF0000"/>
          </a:solid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578" name="Google Shape;578;p80"/>
          <p:cNvSpPr txBox="1"/>
          <p:nvPr/>
        </p:nvSpPr>
        <p:spPr>
          <a:xfrm>
            <a:off x="4572000" y="457200"/>
            <a:ext cx="2571750"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chemeClr val="dk1"/>
                </a:solidFill>
                <a:latin typeface="Century"/>
                <a:ea typeface="Century"/>
                <a:cs typeface="Century"/>
                <a:sym typeface="Century"/>
              </a:rPr>
              <a:t>people who use opioids</a:t>
            </a:r>
            <a:endParaRPr sz="1100"/>
          </a:p>
        </p:txBody>
      </p:sp>
      <p:sp>
        <p:nvSpPr>
          <p:cNvPr id="579" name="Google Shape;579;p80"/>
          <p:cNvSpPr/>
          <p:nvPr/>
        </p:nvSpPr>
        <p:spPr>
          <a:xfrm>
            <a:off x="3951625" y="4767200"/>
            <a:ext cx="220200" cy="101100"/>
          </a:xfrm>
          <a:prstGeom prst="noSmoking">
            <a:avLst>
              <a:gd name="adj" fmla="val 18750"/>
            </a:avLst>
          </a:prstGeom>
          <a:solidFill>
            <a:srgbClr val="FF0000"/>
          </a:solidFill>
          <a:ln w="9525"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1"/>
          <p:cNvSpPr txBox="1">
            <a:spLocks noGrp="1"/>
          </p:cNvSpPr>
          <p:nvPr>
            <p:ph type="title"/>
          </p:nvPr>
        </p:nvSpPr>
        <p:spPr>
          <a:xfrm>
            <a:off x="669472" y="318407"/>
            <a:ext cx="6671569" cy="685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ASAP - Primary Care (ASAP-PC):</a:t>
            </a:r>
            <a:endParaRPr sz="3000" b="1"/>
          </a:p>
        </p:txBody>
      </p:sp>
      <p:sp>
        <p:nvSpPr>
          <p:cNvPr id="585" name="Google Shape;585;p81"/>
          <p:cNvSpPr txBox="1">
            <a:spLocks noGrp="1"/>
          </p:cNvSpPr>
          <p:nvPr>
            <p:ph type="body" idx="1"/>
          </p:nvPr>
        </p:nvSpPr>
        <p:spPr>
          <a:xfrm>
            <a:off x="669472" y="1167493"/>
            <a:ext cx="7821385" cy="1714500"/>
          </a:xfrm>
          <a:prstGeom prst="rect">
            <a:avLst/>
          </a:prstGeom>
          <a:noFill/>
          <a:ln>
            <a:noFill/>
          </a:ln>
        </p:spPr>
        <p:txBody>
          <a:bodyPr spcFirstLastPara="1" wrap="square" lIns="68575" tIns="34275" rIns="68575" bIns="34275" anchor="t" anchorCtr="0">
            <a:noAutofit/>
          </a:bodyPr>
          <a:lstStyle/>
          <a:p>
            <a:pPr marL="457200" lvl="0" indent="-342900" algn="l" rtl="0">
              <a:lnSpc>
                <a:spcPct val="90000"/>
              </a:lnSpc>
              <a:spcBef>
                <a:spcPts val="0"/>
              </a:spcBef>
              <a:spcAft>
                <a:spcPts val="0"/>
              </a:spcAft>
              <a:buSzPts val="1800"/>
              <a:buChar char="•"/>
            </a:pPr>
            <a:r>
              <a:rPr lang="en" sz="1800"/>
              <a:t>Fully-integrated clinical social worker in primary care setting as part of a multi-disciplinary team</a:t>
            </a:r>
            <a:endParaRPr sz="1800"/>
          </a:p>
          <a:p>
            <a:pPr marL="457200" lvl="0" indent="-342900" algn="l" rtl="0">
              <a:lnSpc>
                <a:spcPct val="90000"/>
              </a:lnSpc>
              <a:spcBef>
                <a:spcPts val="1000"/>
              </a:spcBef>
              <a:spcAft>
                <a:spcPts val="0"/>
              </a:spcAft>
              <a:buSzPts val="1800"/>
              <a:buChar char="•"/>
            </a:pPr>
            <a:r>
              <a:rPr lang="en" sz="1800"/>
              <a:t>Office-based</a:t>
            </a:r>
            <a:endParaRPr sz="1800"/>
          </a:p>
          <a:p>
            <a:pPr marL="457200" lvl="0" indent="-342900" algn="l" rtl="0">
              <a:lnSpc>
                <a:spcPct val="90000"/>
              </a:lnSpc>
              <a:spcBef>
                <a:spcPts val="1400"/>
              </a:spcBef>
              <a:spcAft>
                <a:spcPts val="0"/>
              </a:spcAft>
              <a:buSzPts val="1800"/>
              <a:buChar char="•"/>
            </a:pPr>
            <a:r>
              <a:rPr lang="en" sz="1800"/>
              <a:t>Outpatient treatment – “from experimentation to addiction”</a:t>
            </a:r>
            <a:endParaRPr sz="1800"/>
          </a:p>
          <a:p>
            <a:pPr marL="177800" lvl="0" indent="-63500" algn="l" rtl="0">
              <a:lnSpc>
                <a:spcPct val="90000"/>
              </a:lnSpc>
              <a:spcBef>
                <a:spcPts val="1200"/>
              </a:spcBef>
              <a:spcAft>
                <a:spcPts val="0"/>
              </a:spcAft>
              <a:buClr>
                <a:srgbClr val="C00000"/>
              </a:buClr>
              <a:buSzPts val="1800"/>
              <a:buNone/>
            </a:pPr>
            <a:endParaRPr sz="1800">
              <a:latin typeface="Calibri"/>
              <a:ea typeface="Calibri"/>
              <a:cs typeface="Calibri"/>
              <a:sym typeface="Calibri"/>
            </a:endParaRPr>
          </a:p>
        </p:txBody>
      </p:sp>
      <p:pic>
        <p:nvPicPr>
          <p:cNvPr id="586" name="Google Shape;586;p81"/>
          <p:cNvPicPr preferRelativeResize="0"/>
          <p:nvPr/>
        </p:nvPicPr>
        <p:blipFill rotWithShape="1">
          <a:blip r:embed="rId3">
            <a:alphaModFix/>
          </a:blip>
          <a:srcRect l="3530" t="2272" r="1919" b="2602"/>
          <a:stretch/>
        </p:blipFill>
        <p:spPr>
          <a:xfrm>
            <a:off x="2620736" y="2780218"/>
            <a:ext cx="3481413" cy="220908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82"/>
          <p:cNvSpPr txBox="1">
            <a:spLocks noGrp="1"/>
          </p:cNvSpPr>
          <p:nvPr>
            <p:ph type="title" idx="4294967295"/>
          </p:nvPr>
        </p:nvSpPr>
        <p:spPr>
          <a:xfrm>
            <a:off x="623206" y="457201"/>
            <a:ext cx="4775200" cy="609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Care Model</a:t>
            </a:r>
            <a:endParaRPr sz="3000" b="1"/>
          </a:p>
        </p:txBody>
      </p:sp>
      <p:sp>
        <p:nvSpPr>
          <p:cNvPr id="592" name="Google Shape;592;p82"/>
          <p:cNvSpPr txBox="1">
            <a:spLocks noGrp="1"/>
          </p:cNvSpPr>
          <p:nvPr>
            <p:ph type="body" idx="4294967295"/>
          </p:nvPr>
        </p:nvSpPr>
        <p:spPr>
          <a:xfrm>
            <a:off x="623206" y="1298122"/>
            <a:ext cx="7769678" cy="3740150"/>
          </a:xfrm>
          <a:prstGeom prst="rect">
            <a:avLst/>
          </a:prstGeom>
          <a:noFill/>
          <a:ln>
            <a:noFill/>
          </a:ln>
        </p:spPr>
        <p:txBody>
          <a:bodyPr spcFirstLastPara="1" wrap="square" lIns="68575" tIns="34275" rIns="68575" bIns="34275" anchor="t" anchorCtr="0">
            <a:noAutofit/>
          </a:bodyPr>
          <a:lstStyle/>
          <a:p>
            <a:pPr marL="457200" lvl="0" indent="-342900" algn="l" rtl="0">
              <a:lnSpc>
                <a:spcPct val="90000"/>
              </a:lnSpc>
              <a:spcBef>
                <a:spcPts val="0"/>
              </a:spcBef>
              <a:spcAft>
                <a:spcPts val="0"/>
              </a:spcAft>
              <a:buSzPts val="1800"/>
              <a:buChar char="•"/>
            </a:pPr>
            <a:r>
              <a:rPr lang="en" sz="1800"/>
              <a:t>Focus on caring for patient in the medical home</a:t>
            </a:r>
            <a:endParaRPr sz="1800"/>
          </a:p>
          <a:p>
            <a:pPr marL="457200" lvl="0" indent="-342900" algn="l" rtl="0">
              <a:lnSpc>
                <a:spcPct val="90000"/>
              </a:lnSpc>
              <a:spcBef>
                <a:spcPts val="1000"/>
              </a:spcBef>
              <a:spcAft>
                <a:spcPts val="0"/>
              </a:spcAft>
              <a:buSzPts val="1800"/>
              <a:buChar char="•"/>
            </a:pPr>
            <a:r>
              <a:rPr lang="en" sz="1800"/>
              <a:t>Comprehensive Biopsychosocial Evaluation</a:t>
            </a:r>
            <a:endParaRPr sz="1800"/>
          </a:p>
          <a:p>
            <a:pPr marL="457200" lvl="0" indent="-342900" algn="l" rtl="0">
              <a:lnSpc>
                <a:spcPct val="90000"/>
              </a:lnSpc>
              <a:spcBef>
                <a:spcPts val="1000"/>
              </a:spcBef>
              <a:spcAft>
                <a:spcPts val="0"/>
              </a:spcAft>
              <a:buSzPts val="1800"/>
              <a:buChar char="•"/>
            </a:pPr>
            <a:r>
              <a:rPr lang="en" sz="1800"/>
              <a:t>Medications for Opioid, Alcohol, Cannabis and Nicotine Use Disorders</a:t>
            </a:r>
            <a:endParaRPr sz="1800"/>
          </a:p>
          <a:p>
            <a:pPr marL="457200" lvl="0" indent="-342900" algn="l" rtl="0">
              <a:lnSpc>
                <a:spcPct val="90000"/>
              </a:lnSpc>
              <a:spcBef>
                <a:spcPts val="1000"/>
              </a:spcBef>
              <a:spcAft>
                <a:spcPts val="0"/>
              </a:spcAft>
              <a:buSzPts val="1800"/>
              <a:buChar char="•"/>
            </a:pPr>
            <a:r>
              <a:rPr lang="en" sz="1800"/>
              <a:t>Psychosocial Treatment</a:t>
            </a:r>
            <a:endParaRPr sz="1800"/>
          </a:p>
          <a:p>
            <a:pPr marL="628650" lvl="0" indent="-266700" algn="l" rtl="0">
              <a:lnSpc>
                <a:spcPct val="90000"/>
              </a:lnSpc>
              <a:spcBef>
                <a:spcPts val="1000"/>
              </a:spcBef>
              <a:spcAft>
                <a:spcPts val="0"/>
              </a:spcAft>
              <a:buSzPts val="1500"/>
              <a:buChar char="•"/>
            </a:pPr>
            <a:r>
              <a:rPr lang="en" sz="1500"/>
              <a:t>Individual Counseling (MI, RP, CBT, etc)</a:t>
            </a:r>
            <a:endParaRPr sz="1500"/>
          </a:p>
          <a:p>
            <a:pPr marL="628650" lvl="0" indent="-266700" algn="l" rtl="0">
              <a:lnSpc>
                <a:spcPct val="90000"/>
              </a:lnSpc>
              <a:spcBef>
                <a:spcPts val="1000"/>
              </a:spcBef>
              <a:spcAft>
                <a:spcPts val="0"/>
              </a:spcAft>
              <a:buSzPts val="1500"/>
              <a:buChar char="•"/>
            </a:pPr>
            <a:r>
              <a:rPr lang="en" sz="1500"/>
              <a:t>Group Therapy (MI, RP, CBT, Psychoed)</a:t>
            </a:r>
            <a:endParaRPr sz="1500"/>
          </a:p>
          <a:p>
            <a:pPr marL="628650" lvl="0" indent="-266700" algn="l" rtl="0">
              <a:lnSpc>
                <a:spcPct val="90000"/>
              </a:lnSpc>
              <a:spcBef>
                <a:spcPts val="1000"/>
              </a:spcBef>
              <a:spcAft>
                <a:spcPts val="0"/>
              </a:spcAft>
              <a:buSzPts val="1500"/>
              <a:buChar char="•"/>
            </a:pPr>
            <a:r>
              <a:rPr lang="en" sz="1500"/>
              <a:t>Parent/Caregiver Guidance</a:t>
            </a:r>
            <a:endParaRPr sz="1500"/>
          </a:p>
          <a:p>
            <a:pPr marL="457200" lvl="0" indent="-342900" algn="l" rtl="0">
              <a:lnSpc>
                <a:spcPct val="90000"/>
              </a:lnSpc>
              <a:spcBef>
                <a:spcPts val="1000"/>
              </a:spcBef>
              <a:spcAft>
                <a:spcPts val="0"/>
              </a:spcAft>
              <a:buSzPts val="1800"/>
              <a:buChar char="•"/>
            </a:pPr>
            <a:r>
              <a:rPr lang="en" sz="1800"/>
              <a:t>Referral and Case Coordination</a:t>
            </a:r>
            <a:endParaRPr sz="1800"/>
          </a:p>
          <a:p>
            <a:pPr marL="177800" lvl="0" indent="-177800" algn="l" rtl="0">
              <a:lnSpc>
                <a:spcPct val="90000"/>
              </a:lnSpc>
              <a:spcBef>
                <a:spcPts val="1200"/>
              </a:spcBef>
              <a:spcAft>
                <a:spcPts val="0"/>
              </a:spcAft>
              <a:buClr>
                <a:schemeClr val="dk1"/>
              </a:buClr>
              <a:buSzPts val="1900"/>
              <a:buFont typeface="Calibri"/>
              <a:buNone/>
            </a:pPr>
            <a:endParaRPr sz="1900">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83"/>
          <p:cNvSpPr txBox="1">
            <a:spLocks noGrp="1"/>
          </p:cNvSpPr>
          <p:nvPr>
            <p:ph type="title"/>
          </p:nvPr>
        </p:nvSpPr>
        <p:spPr>
          <a:xfrm>
            <a:off x="555172" y="205978"/>
            <a:ext cx="7331528" cy="85725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Support by Addiction Specialty Program</a:t>
            </a:r>
            <a:endParaRPr sz="3000" b="1"/>
          </a:p>
        </p:txBody>
      </p:sp>
      <p:grpSp>
        <p:nvGrpSpPr>
          <p:cNvPr id="598" name="Google Shape;598;p83"/>
          <p:cNvGrpSpPr/>
          <p:nvPr/>
        </p:nvGrpSpPr>
        <p:grpSpPr>
          <a:xfrm>
            <a:off x="1714500" y="1346012"/>
            <a:ext cx="5638049" cy="3748330"/>
            <a:chOff x="762000" y="1765662"/>
            <a:chExt cx="7517398" cy="4997773"/>
          </a:xfrm>
        </p:grpSpPr>
        <p:pic>
          <p:nvPicPr>
            <p:cNvPr id="599" name="Google Shape;599;p83"/>
            <p:cNvPicPr preferRelativeResize="0"/>
            <p:nvPr/>
          </p:nvPicPr>
          <p:blipFill rotWithShape="1">
            <a:blip r:embed="rId3">
              <a:alphaModFix/>
            </a:blip>
            <a:srcRect/>
            <a:stretch/>
          </p:blipFill>
          <p:spPr>
            <a:xfrm>
              <a:off x="762000" y="1765662"/>
              <a:ext cx="7517398" cy="4997773"/>
            </a:xfrm>
            <a:prstGeom prst="rect">
              <a:avLst/>
            </a:prstGeom>
            <a:noFill/>
            <a:ln>
              <a:noFill/>
            </a:ln>
          </p:spPr>
        </p:pic>
        <p:pic>
          <p:nvPicPr>
            <p:cNvPr id="600" name="Google Shape;600;p83"/>
            <p:cNvPicPr preferRelativeResize="0"/>
            <p:nvPr/>
          </p:nvPicPr>
          <p:blipFill rotWithShape="1">
            <a:blip r:embed="rId4">
              <a:alphaModFix/>
            </a:blip>
            <a:srcRect/>
            <a:stretch/>
          </p:blipFill>
          <p:spPr>
            <a:xfrm>
              <a:off x="3213576" y="2418163"/>
              <a:ext cx="1371600" cy="1828800"/>
            </a:xfrm>
            <a:prstGeom prst="rect">
              <a:avLst/>
            </a:prstGeom>
            <a:noFill/>
            <a:ln>
              <a:noFill/>
            </a:ln>
          </p:spPr>
        </p:pic>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84"/>
          <p:cNvSpPr txBox="1">
            <a:spLocks noGrp="1"/>
          </p:cNvSpPr>
          <p:nvPr>
            <p:ph type="title"/>
          </p:nvPr>
        </p:nvSpPr>
        <p:spPr>
          <a:xfrm>
            <a:off x="1143000" y="187779"/>
            <a:ext cx="6172200" cy="85725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Screening Rates</a:t>
            </a:r>
            <a:endParaRPr sz="3000" b="1"/>
          </a:p>
        </p:txBody>
      </p:sp>
      <p:graphicFrame>
        <p:nvGraphicFramePr>
          <p:cNvPr id="607" name="Google Shape;607;p84"/>
          <p:cNvGraphicFramePr/>
          <p:nvPr/>
        </p:nvGraphicFramePr>
        <p:xfrm>
          <a:off x="1143000" y="1143001"/>
          <a:ext cx="6858000" cy="3641245"/>
        </p:xfrm>
        <a:graphic>
          <a:graphicData uri="http://schemas.openxmlformats.org/drawingml/2006/table">
            <a:tbl>
              <a:tblPr>
                <a:noFill/>
                <a:tableStyleId>{ABFC40E5-AEA8-4062-A781-C26FB60CC0D1}</a:tableStyleId>
              </a:tblPr>
              <a:tblGrid>
                <a:gridCol w="2857500">
                  <a:extLst>
                    <a:ext uri="{9D8B030D-6E8A-4147-A177-3AD203B41FA5}">
                      <a16:colId xmlns:a16="http://schemas.microsoft.com/office/drawing/2014/main" val="20000"/>
                    </a:ext>
                  </a:extLst>
                </a:gridCol>
                <a:gridCol w="2000250">
                  <a:extLst>
                    <a:ext uri="{9D8B030D-6E8A-4147-A177-3AD203B41FA5}">
                      <a16:colId xmlns:a16="http://schemas.microsoft.com/office/drawing/2014/main" val="20001"/>
                    </a:ext>
                  </a:extLst>
                </a:gridCol>
                <a:gridCol w="2000250">
                  <a:extLst>
                    <a:ext uri="{9D8B030D-6E8A-4147-A177-3AD203B41FA5}">
                      <a16:colId xmlns:a16="http://schemas.microsoft.com/office/drawing/2014/main" val="20002"/>
                    </a:ext>
                  </a:extLst>
                </a:gridCol>
              </a:tblGrid>
              <a:tr h="3674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150" marR="7150" marT="7150" marB="0" anchor="b"/>
                </a:tc>
                <a:tc>
                  <a:txBody>
                    <a:bodyPr/>
                    <a:lstStyle/>
                    <a:p>
                      <a:pPr marL="0" marR="0" lvl="0" indent="0" algn="ctr" rtl="0">
                        <a:spcBef>
                          <a:spcPts val="0"/>
                        </a:spcBef>
                        <a:spcAft>
                          <a:spcPts val="0"/>
                        </a:spcAft>
                        <a:buNone/>
                      </a:pPr>
                      <a:r>
                        <a:rPr lang="en" sz="1400" b="1" u="none" strike="noStrike" cap="none"/>
                        <a:t>Baseline</a:t>
                      </a:r>
                      <a:endParaRPr sz="1400" b="1" i="0" u="none" strike="noStrike" cap="none">
                        <a:solidFill>
                          <a:srgbClr val="000000"/>
                        </a:solidFill>
                        <a:latin typeface="Calibri"/>
                        <a:ea typeface="Calibri"/>
                        <a:cs typeface="Calibri"/>
                        <a:sym typeface="Calibri"/>
                      </a:endParaRPr>
                    </a:p>
                  </a:txBody>
                  <a:tcPr marL="7150" marR="7150" marT="7150" marB="0" anchor="b"/>
                </a:tc>
                <a:tc>
                  <a:txBody>
                    <a:bodyPr/>
                    <a:lstStyle/>
                    <a:p>
                      <a:pPr marL="0" marR="0" lvl="0" indent="0" algn="ctr" rtl="0">
                        <a:spcBef>
                          <a:spcPts val="0"/>
                        </a:spcBef>
                        <a:spcAft>
                          <a:spcPts val="0"/>
                        </a:spcAft>
                        <a:buNone/>
                      </a:pPr>
                      <a:r>
                        <a:rPr lang="en" sz="1400" b="1" u="none" strike="noStrike" cap="none"/>
                        <a:t>Q4 2019</a:t>
                      </a:r>
                      <a:endParaRPr sz="1400" b="1" i="0" u="none" strike="noStrike" cap="none">
                        <a:solidFill>
                          <a:srgbClr val="000000"/>
                        </a:solidFill>
                        <a:latin typeface="Calibri"/>
                        <a:ea typeface="Calibri"/>
                        <a:cs typeface="Calibri"/>
                        <a:sym typeface="Calibri"/>
                      </a:endParaRPr>
                    </a:p>
                  </a:txBody>
                  <a:tcPr marL="7150" marR="7150" marT="7150" marB="0" anchor="b"/>
                </a:tc>
                <a:extLst>
                  <a:ext uri="{0D108BD9-81ED-4DB2-BD59-A6C34878D82A}">
                    <a16:rowId xmlns:a16="http://schemas.microsoft.com/office/drawing/2014/main" val="10000"/>
                  </a:ext>
                </a:extLst>
              </a:tr>
              <a:tr h="3674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150" marR="7150" marT="7150" marB="0" anchor="b"/>
                </a:tc>
                <a:tc>
                  <a:txBody>
                    <a:bodyPr/>
                    <a:lstStyle/>
                    <a:p>
                      <a:pPr marL="0" marR="0" lvl="0" indent="0" algn="l" rtl="0">
                        <a:spcBef>
                          <a:spcPts val="0"/>
                        </a:spcBef>
                        <a:spcAft>
                          <a:spcPts val="0"/>
                        </a:spcAft>
                        <a:buNone/>
                      </a:pPr>
                      <a:r>
                        <a:rPr lang="en" sz="1400" u="none" strike="noStrike" cap="none"/>
                        <a:t>01Jan 2018-31Dec2018</a:t>
                      </a:r>
                      <a:endParaRPr sz="1400" b="0" i="0" u="none" strike="noStrike" cap="none">
                        <a:solidFill>
                          <a:srgbClr val="000000"/>
                        </a:solidFill>
                        <a:latin typeface="Calibri"/>
                        <a:ea typeface="Calibri"/>
                        <a:cs typeface="Calibri"/>
                        <a:sym typeface="Calibri"/>
                      </a:endParaRPr>
                    </a:p>
                  </a:txBody>
                  <a:tcPr marL="7150" marR="7150" marT="7150" marB="0" anchor="b"/>
                </a:tc>
                <a:tc>
                  <a:txBody>
                    <a:bodyPr/>
                    <a:lstStyle/>
                    <a:p>
                      <a:pPr marL="0" marR="0" lvl="0" indent="0" algn="l" rtl="0">
                        <a:spcBef>
                          <a:spcPts val="0"/>
                        </a:spcBef>
                        <a:spcAft>
                          <a:spcPts val="0"/>
                        </a:spcAft>
                        <a:buNone/>
                      </a:pPr>
                      <a:r>
                        <a:rPr lang="en" sz="1400" u="none" strike="noStrike" cap="none"/>
                        <a:t>01 Oct 2019 -31Dec2019</a:t>
                      </a:r>
                      <a:endParaRPr sz="1400" b="0" i="0" u="none" strike="noStrike" cap="none">
                        <a:solidFill>
                          <a:srgbClr val="000000"/>
                        </a:solidFill>
                        <a:latin typeface="Calibri"/>
                        <a:ea typeface="Calibri"/>
                        <a:cs typeface="Calibri"/>
                        <a:sym typeface="Calibri"/>
                      </a:endParaRPr>
                    </a:p>
                  </a:txBody>
                  <a:tcPr marL="7150" marR="7150" marT="7150" marB="0" anchor="b"/>
                </a:tc>
                <a:extLst>
                  <a:ext uri="{0D108BD9-81ED-4DB2-BD59-A6C34878D82A}">
                    <a16:rowId xmlns:a16="http://schemas.microsoft.com/office/drawing/2014/main" val="10001"/>
                  </a:ext>
                </a:extLst>
              </a:tr>
              <a:tr h="3674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150" marR="7150" marT="7150" marB="0" anchor="b"/>
                </a:tc>
                <a:tc>
                  <a:txBody>
                    <a:bodyPr/>
                    <a:lstStyle/>
                    <a:p>
                      <a:pPr marL="0" marR="0" lvl="0" indent="0" algn="l" rtl="0">
                        <a:spcBef>
                          <a:spcPts val="0"/>
                        </a:spcBef>
                        <a:spcAft>
                          <a:spcPts val="0"/>
                        </a:spcAft>
                        <a:buNone/>
                      </a:pPr>
                      <a:r>
                        <a:rPr lang="en" sz="1400" u="none" strike="noStrike" cap="none"/>
                        <a:t>S2BI Completed</a:t>
                      </a:r>
                      <a:endParaRPr sz="1400" b="0" i="0" u="none" strike="noStrike" cap="none">
                        <a:solidFill>
                          <a:srgbClr val="000000"/>
                        </a:solidFill>
                        <a:latin typeface="Calibri"/>
                        <a:ea typeface="Calibri"/>
                        <a:cs typeface="Calibri"/>
                        <a:sym typeface="Calibri"/>
                      </a:endParaRPr>
                    </a:p>
                  </a:txBody>
                  <a:tcPr marL="7150" marR="7150" marT="7150" marB="0" anchor="b">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 sz="1400" u="none" strike="noStrike" cap="none"/>
                        <a:t>S2BI Completed</a:t>
                      </a:r>
                      <a:endParaRPr sz="1400" b="0" i="0" u="none" strike="noStrike" cap="none">
                        <a:solidFill>
                          <a:srgbClr val="000000"/>
                        </a:solidFill>
                        <a:latin typeface="Calibri"/>
                        <a:ea typeface="Calibri"/>
                        <a:cs typeface="Calibri"/>
                        <a:sym typeface="Calibri"/>
                      </a:endParaRPr>
                    </a:p>
                  </a:txBody>
                  <a:tcPr marL="7150" marR="7150" marT="7150" marB="0" anchor="b">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7400">
                <a:tc>
                  <a:txBody>
                    <a:bodyPr/>
                    <a:lstStyle/>
                    <a:p>
                      <a:pPr marL="0" marR="0" lvl="0" indent="0" algn="l" rtl="0">
                        <a:spcBef>
                          <a:spcPts val="0"/>
                        </a:spcBef>
                        <a:spcAft>
                          <a:spcPts val="0"/>
                        </a:spcAft>
                        <a:buNone/>
                      </a:pPr>
                      <a:r>
                        <a:rPr lang="en" sz="1500" u="none" strike="noStrike" cap="none"/>
                        <a:t>ASAP-PC Phase 1</a:t>
                      </a:r>
                      <a:endParaRPr sz="1500" b="0" i="0" u="none" strike="noStrike" cap="none">
                        <a:solidFill>
                          <a:srgbClr val="000000"/>
                        </a:solidFill>
                        <a:latin typeface="Calibri"/>
                        <a:ea typeface="Calibri"/>
                        <a:cs typeface="Calibri"/>
                        <a:sym typeface="Calibri"/>
                      </a:endParaRPr>
                    </a:p>
                  </a:txBody>
                  <a:tcPr marL="7150" marR="7150" marT="7150" marB="0" anchor="b"/>
                </a:tc>
                <a:tc>
                  <a:txBody>
                    <a:bodyPr/>
                    <a:lstStyle/>
                    <a:p>
                      <a:pPr marL="0" marR="0" lvl="0" indent="0" algn="l" rtl="0">
                        <a:spcBef>
                          <a:spcPts val="0"/>
                        </a:spcBef>
                        <a:spcAft>
                          <a:spcPts val="0"/>
                        </a:spcAft>
                        <a:buNone/>
                      </a:pPr>
                      <a:r>
                        <a:rPr lang="en" sz="1800" u="none" strike="noStrike" cap="none"/>
                        <a:t>17.6%</a:t>
                      </a:r>
                      <a:endParaRPr sz="1800" b="0" i="0" u="none" strike="noStrike" cap="none">
                        <a:solidFill>
                          <a:srgbClr val="000000"/>
                        </a:solidFill>
                        <a:latin typeface="Calibri"/>
                        <a:ea typeface="Calibri"/>
                        <a:cs typeface="Calibri"/>
                        <a:sym typeface="Calibri"/>
                      </a:endParaRPr>
                    </a:p>
                  </a:txBody>
                  <a:tcPr marL="7150" marR="7150" marT="7150" marB="0" anchor="b">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r>
                        <a:rPr lang="en" sz="1800" u="none" strike="noStrike" cap="none"/>
                        <a:t>63.1%</a:t>
                      </a:r>
                      <a:endParaRPr sz="1800" b="0" i="0" u="none" strike="noStrike" cap="none">
                        <a:solidFill>
                          <a:srgbClr val="000000"/>
                        </a:solidFill>
                        <a:latin typeface="Calibri"/>
                        <a:ea typeface="Calibri"/>
                        <a:cs typeface="Calibri"/>
                        <a:sym typeface="Calibri"/>
                      </a:endParaRPr>
                    </a:p>
                  </a:txBody>
                  <a:tcPr marL="7150" marR="7150" marT="7150" marB="0" anchor="b">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3"/>
                  </a:ext>
                </a:extLst>
              </a:tr>
              <a:tr h="1877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150" marR="7150" marT="7150" marB="0" anchor="b"/>
                </a:tc>
                <a:tc>
                  <a:txBody>
                    <a:bodyPr/>
                    <a:lstStyle/>
                    <a:p>
                      <a:pPr marL="0" marR="0" lvl="0" indent="0" algn="l" rtl="0">
                        <a:spcBef>
                          <a:spcPts val="0"/>
                        </a:spcBef>
                        <a:spcAft>
                          <a:spcPts val="0"/>
                        </a:spcAft>
                        <a:buNone/>
                      </a:pPr>
                      <a:r>
                        <a:rPr lang="en" sz="1800" u="none" strike="noStrike" cap="none"/>
                        <a:t> </a:t>
                      </a:r>
                      <a:endParaRPr sz="1800" b="0" i="0" u="none" strike="noStrike" cap="none">
                        <a:solidFill>
                          <a:srgbClr val="000000"/>
                        </a:solidFill>
                        <a:latin typeface="Calibri"/>
                        <a:ea typeface="Calibri"/>
                        <a:cs typeface="Calibri"/>
                        <a:sym typeface="Calibri"/>
                      </a:endParaRPr>
                    </a:p>
                  </a:txBody>
                  <a:tcPr marL="7150" marR="7150" marT="7150" marB="0" anchor="b"/>
                </a:tc>
                <a:tc>
                  <a:txBody>
                    <a:bodyPr/>
                    <a:lstStyle/>
                    <a:p>
                      <a:pPr marL="0" marR="0" lvl="0" indent="0" algn="l" rtl="0">
                        <a:spcBef>
                          <a:spcPts val="0"/>
                        </a:spcBef>
                        <a:spcAft>
                          <a:spcPts val="0"/>
                        </a:spcAft>
                        <a:buNone/>
                      </a:pPr>
                      <a:r>
                        <a:rPr lang="en" sz="1800" u="none" strike="noStrike" cap="none"/>
                        <a:t> </a:t>
                      </a:r>
                      <a:endParaRPr sz="1800" b="0" i="0" u="none" strike="noStrike" cap="none">
                        <a:solidFill>
                          <a:srgbClr val="000000"/>
                        </a:solidFill>
                        <a:latin typeface="Calibri"/>
                        <a:ea typeface="Calibri"/>
                        <a:cs typeface="Calibri"/>
                        <a:sym typeface="Calibri"/>
                      </a:endParaRPr>
                    </a:p>
                  </a:txBody>
                  <a:tcPr marL="7150" marR="7150" marT="7150" marB="0" anchor="b"/>
                </a:tc>
                <a:extLst>
                  <a:ext uri="{0D108BD9-81ED-4DB2-BD59-A6C34878D82A}">
                    <a16:rowId xmlns:a16="http://schemas.microsoft.com/office/drawing/2014/main" val="10004"/>
                  </a:ext>
                </a:extLst>
              </a:tr>
              <a:tr h="367400">
                <a:tc>
                  <a:txBody>
                    <a:bodyPr/>
                    <a:lstStyle/>
                    <a:p>
                      <a:pPr marL="0" marR="0" lvl="0" indent="0" algn="l" rtl="0">
                        <a:spcBef>
                          <a:spcPts val="0"/>
                        </a:spcBef>
                        <a:spcAft>
                          <a:spcPts val="0"/>
                        </a:spcAft>
                        <a:buNone/>
                      </a:pPr>
                      <a:r>
                        <a:rPr lang="en" sz="1400" u="none" strike="noStrike" cap="none"/>
                        <a:t>BRIARPATCH PEDIATRICS</a:t>
                      </a:r>
                      <a:endParaRPr sz="1400" b="0" i="0" u="none" strike="noStrike" cap="none">
                        <a:solidFill>
                          <a:srgbClr val="000000"/>
                        </a:solidFill>
                        <a:latin typeface="Calibri"/>
                        <a:ea typeface="Calibri"/>
                        <a:cs typeface="Calibri"/>
                        <a:sym typeface="Calibri"/>
                      </a:endParaRPr>
                    </a:p>
                  </a:txBody>
                  <a:tcPr marL="128600" marR="7150" marT="7150" marB="0" anchor="b"/>
                </a:tc>
                <a:tc>
                  <a:txBody>
                    <a:bodyPr/>
                    <a:lstStyle/>
                    <a:p>
                      <a:pPr marL="0" marR="0" lvl="0" indent="0" algn="l" rtl="0">
                        <a:spcBef>
                          <a:spcPts val="0"/>
                        </a:spcBef>
                        <a:spcAft>
                          <a:spcPts val="0"/>
                        </a:spcAft>
                        <a:buNone/>
                      </a:pPr>
                      <a:r>
                        <a:rPr lang="en" sz="1800" u="none" strike="noStrike" cap="none"/>
                        <a:t>17.3%</a:t>
                      </a:r>
                      <a:endParaRPr sz="1800" b="0" i="0" u="none" strike="noStrike" cap="none">
                        <a:solidFill>
                          <a:srgbClr val="000000"/>
                        </a:solidFill>
                        <a:latin typeface="Calibri"/>
                        <a:ea typeface="Calibri"/>
                        <a:cs typeface="Calibri"/>
                        <a:sym typeface="Calibri"/>
                      </a:endParaRPr>
                    </a:p>
                  </a:txBody>
                  <a:tcPr marL="7150" marR="7150" marT="7150" marB="0" anchor="b"/>
                </a:tc>
                <a:tc>
                  <a:txBody>
                    <a:bodyPr/>
                    <a:lstStyle/>
                    <a:p>
                      <a:pPr marL="0" marR="0" lvl="0" indent="0" algn="l" rtl="0">
                        <a:spcBef>
                          <a:spcPts val="0"/>
                        </a:spcBef>
                        <a:spcAft>
                          <a:spcPts val="0"/>
                        </a:spcAft>
                        <a:buNone/>
                      </a:pPr>
                      <a:r>
                        <a:rPr lang="en" sz="1800" u="none" strike="noStrike" cap="none"/>
                        <a:t>77.6%</a:t>
                      </a:r>
                      <a:endParaRPr sz="1800" b="0" i="0" u="none" strike="noStrike" cap="none">
                        <a:solidFill>
                          <a:srgbClr val="000000"/>
                        </a:solidFill>
                        <a:latin typeface="Calibri"/>
                        <a:ea typeface="Calibri"/>
                        <a:cs typeface="Calibri"/>
                        <a:sym typeface="Calibri"/>
                      </a:endParaRPr>
                    </a:p>
                  </a:txBody>
                  <a:tcPr marL="7150" marR="7150" marT="7150" marB="0" anchor="b"/>
                </a:tc>
                <a:extLst>
                  <a:ext uri="{0D108BD9-81ED-4DB2-BD59-A6C34878D82A}">
                    <a16:rowId xmlns:a16="http://schemas.microsoft.com/office/drawing/2014/main" val="10005"/>
                  </a:ext>
                </a:extLst>
              </a:tr>
              <a:tr h="367275">
                <a:tc>
                  <a:txBody>
                    <a:bodyPr/>
                    <a:lstStyle/>
                    <a:p>
                      <a:pPr marL="0" marR="0" lvl="0" indent="0" algn="l" rtl="0">
                        <a:spcBef>
                          <a:spcPts val="0"/>
                        </a:spcBef>
                        <a:spcAft>
                          <a:spcPts val="0"/>
                        </a:spcAft>
                        <a:buNone/>
                      </a:pPr>
                      <a:r>
                        <a:rPr lang="en" sz="1400" u="none" strike="noStrike" cap="none"/>
                        <a:t>CHILD HEALTH ASSOCIATES</a:t>
                      </a:r>
                      <a:endParaRPr sz="1400" b="0" i="0" u="none" strike="noStrike" cap="none">
                        <a:solidFill>
                          <a:srgbClr val="000000"/>
                        </a:solidFill>
                        <a:latin typeface="Calibri"/>
                        <a:ea typeface="Calibri"/>
                        <a:cs typeface="Calibri"/>
                        <a:sym typeface="Calibri"/>
                      </a:endParaRPr>
                    </a:p>
                  </a:txBody>
                  <a:tcPr marL="128600" marR="7150" marT="7150" marB="0" anchor="b"/>
                </a:tc>
                <a:tc>
                  <a:txBody>
                    <a:bodyPr/>
                    <a:lstStyle/>
                    <a:p>
                      <a:pPr marL="0" marR="0" lvl="0" indent="0" algn="l" rtl="0">
                        <a:spcBef>
                          <a:spcPts val="0"/>
                        </a:spcBef>
                        <a:spcAft>
                          <a:spcPts val="0"/>
                        </a:spcAft>
                        <a:buNone/>
                      </a:pPr>
                      <a:r>
                        <a:rPr lang="en" sz="1800" u="none" strike="noStrike" cap="none"/>
                        <a:t>36.3%</a:t>
                      </a:r>
                      <a:endParaRPr sz="1800" b="0" i="0" u="none" strike="noStrike" cap="none">
                        <a:solidFill>
                          <a:srgbClr val="000000"/>
                        </a:solidFill>
                        <a:latin typeface="Calibri"/>
                        <a:ea typeface="Calibri"/>
                        <a:cs typeface="Calibri"/>
                        <a:sym typeface="Calibri"/>
                      </a:endParaRPr>
                    </a:p>
                  </a:txBody>
                  <a:tcPr marL="7150" marR="7150" marT="7150" marB="0" anchor="b"/>
                </a:tc>
                <a:tc>
                  <a:txBody>
                    <a:bodyPr/>
                    <a:lstStyle/>
                    <a:p>
                      <a:pPr marL="0" marR="0" lvl="0" indent="0" algn="l" rtl="0">
                        <a:spcBef>
                          <a:spcPts val="0"/>
                        </a:spcBef>
                        <a:spcAft>
                          <a:spcPts val="0"/>
                        </a:spcAft>
                        <a:buNone/>
                      </a:pPr>
                      <a:r>
                        <a:rPr lang="en" sz="1800" u="none" strike="noStrike" cap="none"/>
                        <a:t>62.0%</a:t>
                      </a:r>
                      <a:endParaRPr sz="1800" b="0" i="0" u="none" strike="noStrike" cap="none">
                        <a:solidFill>
                          <a:srgbClr val="000000"/>
                        </a:solidFill>
                        <a:latin typeface="Calibri"/>
                        <a:ea typeface="Calibri"/>
                        <a:cs typeface="Calibri"/>
                        <a:sym typeface="Calibri"/>
                      </a:endParaRPr>
                    </a:p>
                  </a:txBody>
                  <a:tcPr marL="7150" marR="7150" marT="7150" marB="0" anchor="b"/>
                </a:tc>
                <a:extLst>
                  <a:ext uri="{0D108BD9-81ED-4DB2-BD59-A6C34878D82A}">
                    <a16:rowId xmlns:a16="http://schemas.microsoft.com/office/drawing/2014/main" val="10006"/>
                  </a:ext>
                </a:extLst>
              </a:tr>
              <a:tr h="388050">
                <a:tc>
                  <a:txBody>
                    <a:bodyPr/>
                    <a:lstStyle/>
                    <a:p>
                      <a:pPr marL="0" marR="0" lvl="0" indent="0" algn="l" rtl="0">
                        <a:spcBef>
                          <a:spcPts val="0"/>
                        </a:spcBef>
                        <a:spcAft>
                          <a:spcPts val="0"/>
                        </a:spcAft>
                        <a:buNone/>
                      </a:pPr>
                      <a:r>
                        <a:rPr lang="en" sz="1400" u="none" strike="noStrike" cap="none"/>
                        <a:t>FRAMINGHAM PEDIATRICS</a:t>
                      </a:r>
                      <a:endParaRPr sz="1400" b="0" i="0" u="none" strike="noStrike" cap="none">
                        <a:solidFill>
                          <a:srgbClr val="000000"/>
                        </a:solidFill>
                        <a:latin typeface="Calibri"/>
                        <a:ea typeface="Calibri"/>
                        <a:cs typeface="Calibri"/>
                        <a:sym typeface="Calibri"/>
                      </a:endParaRPr>
                    </a:p>
                  </a:txBody>
                  <a:tcPr marL="128600" marR="7150" marT="7150" marB="0" anchor="b"/>
                </a:tc>
                <a:tc>
                  <a:txBody>
                    <a:bodyPr/>
                    <a:lstStyle/>
                    <a:p>
                      <a:pPr marL="0" marR="0" lvl="0" indent="0" algn="l" rtl="0">
                        <a:spcBef>
                          <a:spcPts val="0"/>
                        </a:spcBef>
                        <a:spcAft>
                          <a:spcPts val="0"/>
                        </a:spcAft>
                        <a:buNone/>
                      </a:pPr>
                      <a:r>
                        <a:rPr lang="en" sz="1800" u="none" strike="noStrike" cap="none"/>
                        <a:t>16.0%</a:t>
                      </a:r>
                      <a:endParaRPr sz="1800" b="0" i="0" u="none" strike="noStrike" cap="none">
                        <a:solidFill>
                          <a:srgbClr val="000000"/>
                        </a:solidFill>
                        <a:latin typeface="Calibri"/>
                        <a:ea typeface="Calibri"/>
                        <a:cs typeface="Calibri"/>
                        <a:sym typeface="Calibri"/>
                      </a:endParaRPr>
                    </a:p>
                  </a:txBody>
                  <a:tcPr marL="7150" marR="7150" marT="7150" marB="0" anchor="b"/>
                </a:tc>
                <a:tc>
                  <a:txBody>
                    <a:bodyPr/>
                    <a:lstStyle/>
                    <a:p>
                      <a:pPr marL="0" marR="0" lvl="0" indent="0" algn="l" rtl="0">
                        <a:spcBef>
                          <a:spcPts val="0"/>
                        </a:spcBef>
                        <a:spcAft>
                          <a:spcPts val="0"/>
                        </a:spcAft>
                        <a:buNone/>
                      </a:pPr>
                      <a:r>
                        <a:rPr lang="en" sz="1800" u="none" strike="noStrike" cap="none"/>
                        <a:t>44.6%</a:t>
                      </a:r>
                      <a:endParaRPr sz="1800" b="0" i="0" u="none" strike="noStrike" cap="none">
                        <a:solidFill>
                          <a:srgbClr val="000000"/>
                        </a:solidFill>
                        <a:latin typeface="Calibri"/>
                        <a:ea typeface="Calibri"/>
                        <a:cs typeface="Calibri"/>
                        <a:sym typeface="Calibri"/>
                      </a:endParaRPr>
                    </a:p>
                  </a:txBody>
                  <a:tcPr marL="7150" marR="7150" marT="7150" marB="0" anchor="b"/>
                </a:tc>
                <a:extLst>
                  <a:ext uri="{0D108BD9-81ED-4DB2-BD59-A6C34878D82A}">
                    <a16:rowId xmlns:a16="http://schemas.microsoft.com/office/drawing/2014/main" val="10007"/>
                  </a:ext>
                </a:extLst>
              </a:tr>
              <a:tr h="400050">
                <a:tc>
                  <a:txBody>
                    <a:bodyPr/>
                    <a:lstStyle/>
                    <a:p>
                      <a:pPr marL="0" marR="0" lvl="0" indent="0" algn="l" rtl="0">
                        <a:spcBef>
                          <a:spcPts val="0"/>
                        </a:spcBef>
                        <a:spcAft>
                          <a:spcPts val="0"/>
                        </a:spcAft>
                        <a:buNone/>
                      </a:pPr>
                      <a:r>
                        <a:rPr lang="en" sz="1400" u="none" strike="noStrike" cap="none"/>
                        <a:t>NORTHAMPTON AREA PEDIATRICS</a:t>
                      </a:r>
                      <a:endParaRPr sz="1400" b="0" i="0" u="none" strike="noStrike" cap="none">
                        <a:solidFill>
                          <a:srgbClr val="000000"/>
                        </a:solidFill>
                        <a:latin typeface="Calibri"/>
                        <a:ea typeface="Calibri"/>
                        <a:cs typeface="Calibri"/>
                        <a:sym typeface="Calibri"/>
                      </a:endParaRPr>
                    </a:p>
                  </a:txBody>
                  <a:tcPr marL="128600" marR="7150" marT="7150" marB="0" anchor="b"/>
                </a:tc>
                <a:tc>
                  <a:txBody>
                    <a:bodyPr/>
                    <a:lstStyle/>
                    <a:p>
                      <a:pPr marL="0" marR="0" lvl="0" indent="0" algn="l" rtl="0">
                        <a:spcBef>
                          <a:spcPts val="0"/>
                        </a:spcBef>
                        <a:spcAft>
                          <a:spcPts val="0"/>
                        </a:spcAft>
                        <a:buNone/>
                      </a:pPr>
                      <a:r>
                        <a:rPr lang="en" sz="1800" u="none" strike="noStrike" cap="none"/>
                        <a:t>1.3%</a:t>
                      </a:r>
                      <a:endParaRPr sz="1800" b="0" i="0" u="none" strike="noStrike" cap="none">
                        <a:solidFill>
                          <a:srgbClr val="000000"/>
                        </a:solidFill>
                        <a:latin typeface="Calibri"/>
                        <a:ea typeface="Calibri"/>
                        <a:cs typeface="Calibri"/>
                        <a:sym typeface="Calibri"/>
                      </a:endParaRPr>
                    </a:p>
                  </a:txBody>
                  <a:tcPr marL="7150" marR="7150" marT="7150" marB="0" anchor="b"/>
                </a:tc>
                <a:tc>
                  <a:txBody>
                    <a:bodyPr/>
                    <a:lstStyle/>
                    <a:p>
                      <a:pPr marL="0" marR="0" lvl="0" indent="0" algn="l" rtl="0">
                        <a:spcBef>
                          <a:spcPts val="0"/>
                        </a:spcBef>
                        <a:spcAft>
                          <a:spcPts val="0"/>
                        </a:spcAft>
                        <a:buNone/>
                      </a:pPr>
                      <a:r>
                        <a:rPr lang="en" sz="1800" u="none" strike="noStrike" cap="none"/>
                        <a:t>64.0%</a:t>
                      </a:r>
                      <a:endParaRPr sz="1800" b="0" i="0" u="none" strike="noStrike" cap="none">
                        <a:solidFill>
                          <a:srgbClr val="000000"/>
                        </a:solidFill>
                        <a:latin typeface="Calibri"/>
                        <a:ea typeface="Calibri"/>
                        <a:cs typeface="Calibri"/>
                        <a:sym typeface="Calibri"/>
                      </a:endParaRPr>
                    </a:p>
                  </a:txBody>
                  <a:tcPr marL="7150" marR="7150" marT="7150" marB="0" anchor="b"/>
                </a:tc>
                <a:extLst>
                  <a:ext uri="{0D108BD9-81ED-4DB2-BD59-A6C34878D82A}">
                    <a16:rowId xmlns:a16="http://schemas.microsoft.com/office/drawing/2014/main" val="10008"/>
                  </a:ext>
                </a:extLst>
              </a:tr>
              <a:tr h="367400">
                <a:tc>
                  <a:txBody>
                    <a:bodyPr/>
                    <a:lstStyle/>
                    <a:p>
                      <a:pPr marL="0" marR="0" lvl="0" indent="0" algn="l" rtl="0">
                        <a:spcBef>
                          <a:spcPts val="0"/>
                        </a:spcBef>
                        <a:spcAft>
                          <a:spcPts val="0"/>
                        </a:spcAft>
                        <a:buNone/>
                      </a:pPr>
                      <a:r>
                        <a:rPr lang="en" sz="1400" u="none" strike="noStrike" cap="none"/>
                        <a:t>VILLAGE PEDIATRICS</a:t>
                      </a:r>
                      <a:endParaRPr sz="1400" b="0" i="0" u="none" strike="noStrike" cap="none">
                        <a:solidFill>
                          <a:srgbClr val="000000"/>
                        </a:solidFill>
                        <a:latin typeface="Calibri"/>
                        <a:ea typeface="Calibri"/>
                        <a:cs typeface="Calibri"/>
                        <a:sym typeface="Calibri"/>
                      </a:endParaRPr>
                    </a:p>
                  </a:txBody>
                  <a:tcPr marL="128600" marR="7150" marT="7150" marB="0" anchor="b"/>
                </a:tc>
                <a:tc>
                  <a:txBody>
                    <a:bodyPr/>
                    <a:lstStyle/>
                    <a:p>
                      <a:pPr marL="0" marR="0" lvl="0" indent="0" algn="l" rtl="0">
                        <a:spcBef>
                          <a:spcPts val="0"/>
                        </a:spcBef>
                        <a:spcAft>
                          <a:spcPts val="0"/>
                        </a:spcAft>
                        <a:buNone/>
                      </a:pPr>
                      <a:r>
                        <a:rPr lang="en" sz="1800" u="none" strike="noStrike" cap="none"/>
                        <a:t>1.8%</a:t>
                      </a:r>
                      <a:endParaRPr sz="1800" b="0" i="0" u="none" strike="noStrike" cap="none">
                        <a:solidFill>
                          <a:srgbClr val="000000"/>
                        </a:solidFill>
                        <a:latin typeface="Calibri"/>
                        <a:ea typeface="Calibri"/>
                        <a:cs typeface="Calibri"/>
                        <a:sym typeface="Calibri"/>
                      </a:endParaRPr>
                    </a:p>
                  </a:txBody>
                  <a:tcPr marL="7150" marR="7150" marT="7150" marB="0" anchor="b"/>
                </a:tc>
                <a:tc>
                  <a:txBody>
                    <a:bodyPr/>
                    <a:lstStyle/>
                    <a:p>
                      <a:pPr marL="0" marR="0" lvl="0" indent="0" algn="l" rtl="0">
                        <a:spcBef>
                          <a:spcPts val="0"/>
                        </a:spcBef>
                        <a:spcAft>
                          <a:spcPts val="0"/>
                        </a:spcAft>
                        <a:buNone/>
                      </a:pPr>
                      <a:r>
                        <a:rPr lang="en" sz="1800" u="none" strike="noStrike" cap="none"/>
                        <a:t>92.2%</a:t>
                      </a:r>
                      <a:endParaRPr sz="1800" b="0" i="0" u="none" strike="noStrike" cap="none">
                        <a:solidFill>
                          <a:srgbClr val="000000"/>
                        </a:solidFill>
                        <a:latin typeface="Calibri"/>
                        <a:ea typeface="Calibri"/>
                        <a:cs typeface="Calibri"/>
                        <a:sym typeface="Calibri"/>
                      </a:endParaRPr>
                    </a:p>
                  </a:txBody>
                  <a:tcPr marL="7150" marR="7150" marT="7150" marB="0" anchor="b"/>
                </a:tc>
                <a:extLst>
                  <a:ext uri="{0D108BD9-81ED-4DB2-BD59-A6C34878D82A}">
                    <a16:rowId xmlns:a16="http://schemas.microsoft.com/office/drawing/2014/main" val="10009"/>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85"/>
          <p:cNvSpPr txBox="1">
            <a:spLocks noGrp="1"/>
          </p:cNvSpPr>
          <p:nvPr>
            <p:ph type="title"/>
          </p:nvPr>
        </p:nvSpPr>
        <p:spPr>
          <a:xfrm>
            <a:off x="800100" y="311290"/>
            <a:ext cx="6172200" cy="85725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C00000"/>
              </a:buClr>
              <a:buSzPts val="3300"/>
              <a:buFont typeface="Calibri"/>
              <a:buNone/>
            </a:pPr>
            <a:r>
              <a:rPr lang="en" sz="3000" b="1"/>
              <a:t>Pilot (12 months)</a:t>
            </a:r>
            <a:endParaRPr sz="3000" b="1"/>
          </a:p>
        </p:txBody>
      </p:sp>
      <p:sp>
        <p:nvSpPr>
          <p:cNvPr id="613" name="Google Shape;613;p85"/>
          <p:cNvSpPr/>
          <p:nvPr/>
        </p:nvSpPr>
        <p:spPr>
          <a:xfrm>
            <a:off x="800100" y="1239139"/>
            <a:ext cx="7707086" cy="3201374"/>
          </a:xfrm>
          <a:prstGeom prst="rect">
            <a:avLst/>
          </a:prstGeom>
          <a:noFill/>
          <a:ln>
            <a:noFill/>
          </a:ln>
        </p:spPr>
        <p:txBody>
          <a:bodyPr spcFirstLastPara="1" wrap="square" lIns="68575" tIns="34275" rIns="68575" bIns="34275" anchor="t" anchorCtr="0">
            <a:noAutofit/>
          </a:bodyPr>
          <a:lstStyle/>
          <a:p>
            <a:pPr marL="342900" marR="0" lvl="0" indent="-342900" algn="l" rtl="0">
              <a:spcBef>
                <a:spcPts val="900"/>
              </a:spcBef>
              <a:spcAft>
                <a:spcPts val="0"/>
              </a:spcAft>
              <a:buClr>
                <a:schemeClr val="dk1"/>
              </a:buClr>
              <a:buSzPts val="2400"/>
              <a:buFont typeface="Arial"/>
              <a:buChar char="•"/>
            </a:pPr>
            <a:r>
              <a:rPr lang="en" sz="2100">
                <a:solidFill>
                  <a:schemeClr val="dk1"/>
                </a:solidFill>
                <a:latin typeface="Calibri"/>
                <a:ea typeface="Calibri"/>
                <a:cs typeface="Calibri"/>
                <a:sym typeface="Calibri"/>
              </a:rPr>
              <a:t>Number of referrals: </a:t>
            </a:r>
            <a:r>
              <a:rPr lang="en" sz="2100">
                <a:solidFill>
                  <a:srgbClr val="C00000"/>
                </a:solidFill>
                <a:latin typeface="Calibri"/>
                <a:ea typeface="Calibri"/>
                <a:cs typeface="Calibri"/>
                <a:sym typeface="Calibri"/>
              </a:rPr>
              <a:t>60</a:t>
            </a:r>
            <a:endParaRPr sz="1100"/>
          </a:p>
          <a:p>
            <a:pPr marL="342900" marR="0" lvl="0" indent="-342900" algn="l" rtl="0">
              <a:spcBef>
                <a:spcPts val="1400"/>
              </a:spcBef>
              <a:spcAft>
                <a:spcPts val="0"/>
              </a:spcAft>
              <a:buClr>
                <a:schemeClr val="dk1"/>
              </a:buClr>
              <a:buSzPts val="2400"/>
              <a:buFont typeface="Arial"/>
              <a:buChar char="•"/>
            </a:pPr>
            <a:r>
              <a:rPr lang="en" sz="2100">
                <a:solidFill>
                  <a:schemeClr val="dk1"/>
                </a:solidFill>
                <a:latin typeface="Calibri"/>
                <a:ea typeface="Calibri"/>
                <a:cs typeface="Calibri"/>
                <a:sym typeface="Calibri"/>
              </a:rPr>
              <a:t>Number of patients treated for Substance Use Disorder: </a:t>
            </a:r>
            <a:r>
              <a:rPr lang="en" sz="2100">
                <a:solidFill>
                  <a:srgbClr val="C00000"/>
                </a:solidFill>
                <a:latin typeface="Calibri"/>
                <a:ea typeface="Calibri"/>
                <a:cs typeface="Calibri"/>
                <a:sym typeface="Calibri"/>
              </a:rPr>
              <a:t>40</a:t>
            </a:r>
            <a:endParaRPr sz="1100"/>
          </a:p>
          <a:p>
            <a:pPr marL="342900" marR="0" lvl="0" indent="-342900" algn="l" rtl="0">
              <a:spcBef>
                <a:spcPts val="1400"/>
              </a:spcBef>
              <a:spcAft>
                <a:spcPts val="0"/>
              </a:spcAft>
              <a:buClr>
                <a:schemeClr val="dk1"/>
              </a:buClr>
              <a:buSzPts val="2400"/>
              <a:buFont typeface="Arial"/>
              <a:buChar char="•"/>
            </a:pPr>
            <a:r>
              <a:rPr lang="en" sz="2100">
                <a:solidFill>
                  <a:schemeClr val="dk1"/>
                </a:solidFill>
                <a:latin typeface="Calibri"/>
                <a:ea typeface="Calibri"/>
                <a:cs typeface="Calibri"/>
                <a:sym typeface="Calibri"/>
              </a:rPr>
              <a:t>Number of teens with Opioid Use Disorder identified: </a:t>
            </a:r>
            <a:r>
              <a:rPr lang="en" sz="2100">
                <a:solidFill>
                  <a:srgbClr val="C00000"/>
                </a:solidFill>
                <a:latin typeface="Calibri"/>
                <a:ea typeface="Calibri"/>
                <a:cs typeface="Calibri"/>
                <a:sym typeface="Calibri"/>
              </a:rPr>
              <a:t>5</a:t>
            </a:r>
            <a:endParaRPr sz="1100"/>
          </a:p>
          <a:p>
            <a:pPr marL="342900" marR="0" lvl="0" indent="-342900" algn="l" rtl="0">
              <a:spcBef>
                <a:spcPts val="1400"/>
              </a:spcBef>
              <a:spcAft>
                <a:spcPts val="0"/>
              </a:spcAft>
              <a:buClr>
                <a:schemeClr val="dk1"/>
              </a:buClr>
              <a:buSzPts val="2400"/>
              <a:buFont typeface="Arial"/>
              <a:buChar char="•"/>
            </a:pPr>
            <a:r>
              <a:rPr lang="en" sz="2100">
                <a:solidFill>
                  <a:schemeClr val="dk1"/>
                </a:solidFill>
                <a:latin typeface="Calibri"/>
                <a:ea typeface="Calibri"/>
                <a:cs typeface="Calibri"/>
                <a:sym typeface="Calibri"/>
              </a:rPr>
              <a:t>Number of inductions: </a:t>
            </a:r>
            <a:r>
              <a:rPr lang="en" sz="2100">
                <a:solidFill>
                  <a:srgbClr val="C00000"/>
                </a:solidFill>
                <a:latin typeface="Calibri"/>
                <a:ea typeface="Calibri"/>
                <a:cs typeface="Calibri"/>
                <a:sym typeface="Calibri"/>
              </a:rPr>
              <a:t>3</a:t>
            </a:r>
            <a:endParaRPr sz="2100" b="1">
              <a:solidFill>
                <a:srgbClr val="C00000"/>
              </a:solidFill>
              <a:latin typeface="Calibri"/>
              <a:ea typeface="Calibri"/>
              <a:cs typeface="Calibri"/>
              <a:sym typeface="Calibri"/>
            </a:endParaRPr>
          </a:p>
          <a:p>
            <a:pPr marL="342900" marR="0" lvl="0" indent="-190500" algn="l" rtl="0">
              <a:spcBef>
                <a:spcPts val="500"/>
              </a:spcBef>
              <a:spcAft>
                <a:spcPts val="0"/>
              </a:spcAft>
              <a:buClr>
                <a:schemeClr val="dk1"/>
              </a:buClr>
              <a:buSzPts val="2400"/>
              <a:buFont typeface="Arial"/>
              <a:buNone/>
            </a:pPr>
            <a:endParaRPr sz="2400" b="1">
              <a:solidFill>
                <a:srgbClr val="C00000"/>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Arial"/>
              <a:buNone/>
            </a:pPr>
            <a:endParaRPr sz="2400" b="1">
              <a:solidFill>
                <a:srgbClr val="C00000"/>
              </a:solidFill>
              <a:latin typeface="Calibri"/>
              <a:ea typeface="Calibri"/>
              <a:cs typeface="Calibri"/>
              <a:sym typeface="Calibri"/>
            </a:endParaRPr>
          </a:p>
        </p:txBody>
      </p:sp>
      <p:sp>
        <p:nvSpPr>
          <p:cNvPr id="614" name="Google Shape;614;p85"/>
          <p:cNvSpPr txBox="1"/>
          <p:nvPr/>
        </p:nvSpPr>
        <p:spPr>
          <a:xfrm>
            <a:off x="7172325" y="1239139"/>
            <a:ext cx="628650" cy="438581"/>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endParaRPr sz="2400">
              <a:solidFill>
                <a:schemeClr val="dk1"/>
              </a:solidFill>
              <a:latin typeface="Calibri"/>
              <a:ea typeface="Calibri"/>
              <a:cs typeface="Calibri"/>
              <a:sym typeface="Calibri"/>
            </a:endParaRPr>
          </a:p>
        </p:txBody>
      </p:sp>
      <p:sp>
        <p:nvSpPr>
          <p:cNvPr id="615" name="Google Shape;615;p85"/>
          <p:cNvSpPr txBox="1"/>
          <p:nvPr/>
        </p:nvSpPr>
        <p:spPr>
          <a:xfrm>
            <a:off x="7172325" y="2156961"/>
            <a:ext cx="628650" cy="438581"/>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endParaRPr sz="2400">
              <a:solidFill>
                <a:schemeClr val="dk1"/>
              </a:solidFill>
              <a:latin typeface="Calibri"/>
              <a:ea typeface="Calibri"/>
              <a:cs typeface="Calibri"/>
              <a:sym typeface="Calibri"/>
            </a:endParaRPr>
          </a:p>
        </p:txBody>
      </p:sp>
      <p:sp>
        <p:nvSpPr>
          <p:cNvPr id="616" name="Google Shape;616;p85"/>
          <p:cNvSpPr txBox="1"/>
          <p:nvPr/>
        </p:nvSpPr>
        <p:spPr>
          <a:xfrm>
            <a:off x="7200900" y="2964874"/>
            <a:ext cx="628650" cy="438581"/>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endParaRPr sz="2400">
              <a:solidFill>
                <a:schemeClr val="dk1"/>
              </a:solidFill>
              <a:latin typeface="Calibri"/>
              <a:ea typeface="Calibri"/>
              <a:cs typeface="Calibri"/>
              <a:sym typeface="Calibri"/>
            </a:endParaRPr>
          </a:p>
        </p:txBody>
      </p:sp>
      <p:sp>
        <p:nvSpPr>
          <p:cNvPr id="617" name="Google Shape;617;p85"/>
          <p:cNvSpPr txBox="1"/>
          <p:nvPr/>
        </p:nvSpPr>
        <p:spPr>
          <a:xfrm>
            <a:off x="7200900" y="3492467"/>
            <a:ext cx="628650" cy="438581"/>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86"/>
          <p:cNvSpPr txBox="1">
            <a:spLocks noGrp="1"/>
          </p:cNvSpPr>
          <p:nvPr>
            <p:ph type="title"/>
          </p:nvPr>
        </p:nvSpPr>
        <p:spPr>
          <a:xfrm>
            <a:off x="653143" y="491728"/>
            <a:ext cx="6172200" cy="85725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Results: Scale up to date</a:t>
            </a:r>
            <a:endParaRPr sz="3000" b="1"/>
          </a:p>
        </p:txBody>
      </p:sp>
      <p:sp>
        <p:nvSpPr>
          <p:cNvPr id="624" name="Google Shape;624;p86"/>
          <p:cNvSpPr txBox="1">
            <a:spLocks noGrp="1"/>
          </p:cNvSpPr>
          <p:nvPr>
            <p:ph type="body" idx="1"/>
          </p:nvPr>
        </p:nvSpPr>
        <p:spPr>
          <a:xfrm>
            <a:off x="653143" y="1422353"/>
            <a:ext cx="7192736" cy="3394575"/>
          </a:xfrm>
          <a:prstGeom prst="rect">
            <a:avLst/>
          </a:prstGeom>
          <a:noFill/>
          <a:ln>
            <a:noFill/>
          </a:ln>
        </p:spPr>
        <p:txBody>
          <a:bodyPr spcFirstLastPara="1" wrap="square" lIns="68575" tIns="34275" rIns="68575" bIns="34275" anchor="t" anchorCtr="0">
            <a:noAutofit/>
          </a:bodyPr>
          <a:lstStyle/>
          <a:p>
            <a:pPr marL="177800" lvl="0" indent="-215900" algn="l" rtl="0">
              <a:lnSpc>
                <a:spcPct val="90000"/>
              </a:lnSpc>
              <a:spcBef>
                <a:spcPts val="900"/>
              </a:spcBef>
              <a:spcAft>
                <a:spcPts val="0"/>
              </a:spcAft>
              <a:buClr>
                <a:schemeClr val="dk1"/>
              </a:buClr>
              <a:buSzPts val="2800"/>
              <a:buChar char="•"/>
            </a:pPr>
            <a:r>
              <a:rPr lang="en" sz="1800"/>
              <a:t>Number of sites recruited: </a:t>
            </a:r>
            <a:r>
              <a:rPr lang="en" sz="1800">
                <a:solidFill>
                  <a:srgbClr val="C00000"/>
                </a:solidFill>
              </a:rPr>
              <a:t>17 </a:t>
            </a:r>
            <a:r>
              <a:rPr lang="en" sz="1800"/>
              <a:t>	</a:t>
            </a:r>
            <a:endParaRPr sz="1800">
              <a:solidFill>
                <a:srgbClr val="C00000"/>
              </a:solidFill>
            </a:endParaRPr>
          </a:p>
          <a:p>
            <a:pPr marL="177800" lvl="0" indent="-215900" algn="l" rtl="0">
              <a:lnSpc>
                <a:spcPct val="90000"/>
              </a:lnSpc>
              <a:spcBef>
                <a:spcPts val="1400"/>
              </a:spcBef>
              <a:spcAft>
                <a:spcPts val="0"/>
              </a:spcAft>
              <a:buClr>
                <a:schemeClr val="dk1"/>
              </a:buClr>
              <a:buSzPts val="2800"/>
              <a:buChar char="•"/>
            </a:pPr>
            <a:r>
              <a:rPr lang="en" sz="1800"/>
              <a:t>Number of patients screened: </a:t>
            </a:r>
            <a:r>
              <a:rPr lang="en" sz="1800">
                <a:solidFill>
                  <a:srgbClr val="C00000"/>
                </a:solidFill>
              </a:rPr>
              <a:t>6543</a:t>
            </a:r>
            <a:endParaRPr sz="1800">
              <a:solidFill>
                <a:srgbClr val="C00000"/>
              </a:solidFill>
            </a:endParaRPr>
          </a:p>
          <a:p>
            <a:pPr marL="177800" lvl="0" indent="-215900" algn="l" rtl="0">
              <a:lnSpc>
                <a:spcPct val="90000"/>
              </a:lnSpc>
              <a:spcBef>
                <a:spcPts val="1400"/>
              </a:spcBef>
              <a:spcAft>
                <a:spcPts val="0"/>
              </a:spcAft>
              <a:buClr>
                <a:schemeClr val="dk1"/>
              </a:buClr>
              <a:buSzPts val="2800"/>
              <a:buChar char="•"/>
            </a:pPr>
            <a:r>
              <a:rPr lang="en" sz="1800"/>
              <a:t>Number of patients seen by a social worker: </a:t>
            </a:r>
            <a:r>
              <a:rPr lang="en" sz="1800">
                <a:solidFill>
                  <a:srgbClr val="C00000"/>
                </a:solidFill>
              </a:rPr>
              <a:t>217</a:t>
            </a:r>
            <a:endParaRPr sz="1800"/>
          </a:p>
          <a:p>
            <a:pPr marL="0" lvl="0" indent="0" algn="l" rtl="0">
              <a:lnSpc>
                <a:spcPct val="90000"/>
              </a:lnSpc>
              <a:spcBef>
                <a:spcPts val="700"/>
              </a:spcBef>
              <a:spcAft>
                <a:spcPts val="0"/>
              </a:spcAft>
              <a:buClr>
                <a:schemeClr val="dk1"/>
              </a:buClr>
              <a:buSzPts val="2100"/>
              <a:buNone/>
            </a:pPr>
            <a:endParaRPr sz="1100">
              <a:solidFill>
                <a:srgbClr val="C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87"/>
          <p:cNvSpPr/>
          <p:nvPr/>
        </p:nvSpPr>
        <p:spPr>
          <a:xfrm>
            <a:off x="3589966" y="3355145"/>
            <a:ext cx="3248977" cy="960120"/>
          </a:xfrm>
          <a:custGeom>
            <a:avLst/>
            <a:gdLst/>
            <a:ahLst/>
            <a:cxnLst/>
            <a:rect l="l" t="t" r="r" b="b"/>
            <a:pathLst>
              <a:path w="4331970" h="1280160" extrusionOk="0">
                <a:moveTo>
                  <a:pt x="0" y="0"/>
                </a:moveTo>
                <a:cubicBezTo>
                  <a:pt x="11430" y="19050"/>
                  <a:pt x="24355" y="37279"/>
                  <a:pt x="34290" y="57150"/>
                </a:cubicBezTo>
                <a:cubicBezTo>
                  <a:pt x="84320" y="157209"/>
                  <a:pt x="35838" y="72709"/>
                  <a:pt x="68580" y="160020"/>
                </a:cubicBezTo>
                <a:cubicBezTo>
                  <a:pt x="74563" y="175974"/>
                  <a:pt x="84520" y="190170"/>
                  <a:pt x="91440" y="205740"/>
                </a:cubicBezTo>
                <a:cubicBezTo>
                  <a:pt x="129539" y="291463"/>
                  <a:pt x="94409" y="236369"/>
                  <a:pt x="148590" y="308610"/>
                </a:cubicBezTo>
                <a:cubicBezTo>
                  <a:pt x="152400" y="320040"/>
                  <a:pt x="154632" y="332124"/>
                  <a:pt x="160020" y="342900"/>
                </a:cubicBezTo>
                <a:cubicBezTo>
                  <a:pt x="172864" y="368589"/>
                  <a:pt x="195503" y="393424"/>
                  <a:pt x="217170" y="411480"/>
                </a:cubicBezTo>
                <a:cubicBezTo>
                  <a:pt x="227723" y="420274"/>
                  <a:pt x="240030" y="426720"/>
                  <a:pt x="251460" y="434340"/>
                </a:cubicBezTo>
                <a:cubicBezTo>
                  <a:pt x="281940" y="426720"/>
                  <a:pt x="315436" y="426738"/>
                  <a:pt x="342900" y="411480"/>
                </a:cubicBezTo>
                <a:cubicBezTo>
                  <a:pt x="353432" y="405629"/>
                  <a:pt x="354330" y="389238"/>
                  <a:pt x="354330" y="377190"/>
                </a:cubicBezTo>
                <a:cubicBezTo>
                  <a:pt x="354330" y="255111"/>
                  <a:pt x="375251" y="273674"/>
                  <a:pt x="308610" y="251460"/>
                </a:cubicBezTo>
                <a:cubicBezTo>
                  <a:pt x="198006" y="279111"/>
                  <a:pt x="254364" y="249119"/>
                  <a:pt x="274320" y="468630"/>
                </a:cubicBezTo>
                <a:cubicBezTo>
                  <a:pt x="279167" y="521948"/>
                  <a:pt x="294597" y="520615"/>
                  <a:pt x="320040" y="571500"/>
                </a:cubicBezTo>
                <a:cubicBezTo>
                  <a:pt x="325428" y="582276"/>
                  <a:pt x="326724" y="594716"/>
                  <a:pt x="331470" y="605790"/>
                </a:cubicBezTo>
                <a:cubicBezTo>
                  <a:pt x="352558" y="654996"/>
                  <a:pt x="367548" y="671336"/>
                  <a:pt x="400050" y="720090"/>
                </a:cubicBezTo>
                <a:cubicBezTo>
                  <a:pt x="412373" y="738575"/>
                  <a:pt x="418631" y="761531"/>
                  <a:pt x="434340" y="777240"/>
                </a:cubicBezTo>
                <a:cubicBezTo>
                  <a:pt x="446388" y="789288"/>
                  <a:pt x="464820" y="792480"/>
                  <a:pt x="480060" y="800100"/>
                </a:cubicBezTo>
                <a:cubicBezTo>
                  <a:pt x="517002" y="790864"/>
                  <a:pt x="668275" y="771905"/>
                  <a:pt x="720090" y="720090"/>
                </a:cubicBezTo>
                <a:cubicBezTo>
                  <a:pt x="728609" y="711571"/>
                  <a:pt x="727710" y="697230"/>
                  <a:pt x="731520" y="685800"/>
                </a:cubicBezTo>
                <a:cubicBezTo>
                  <a:pt x="728521" y="655811"/>
                  <a:pt x="748434" y="557588"/>
                  <a:pt x="685800" y="548640"/>
                </a:cubicBezTo>
                <a:cubicBezTo>
                  <a:pt x="670249" y="546418"/>
                  <a:pt x="655320" y="556260"/>
                  <a:pt x="640080" y="560070"/>
                </a:cubicBezTo>
                <a:cubicBezTo>
                  <a:pt x="632460" y="571500"/>
                  <a:pt x="623363" y="582073"/>
                  <a:pt x="617220" y="594360"/>
                </a:cubicBezTo>
                <a:cubicBezTo>
                  <a:pt x="577847" y="673106"/>
                  <a:pt x="615058" y="861370"/>
                  <a:pt x="617220" y="880110"/>
                </a:cubicBezTo>
                <a:cubicBezTo>
                  <a:pt x="619672" y="901362"/>
                  <a:pt x="683347" y="990731"/>
                  <a:pt x="685800" y="994410"/>
                </a:cubicBezTo>
                <a:cubicBezTo>
                  <a:pt x="702010" y="1018725"/>
                  <a:pt x="852277" y="1028147"/>
                  <a:pt x="857250" y="1028700"/>
                </a:cubicBezTo>
                <a:cubicBezTo>
                  <a:pt x="884308" y="1037719"/>
                  <a:pt x="921104" y="1051560"/>
                  <a:pt x="948690" y="1051560"/>
                </a:cubicBezTo>
                <a:cubicBezTo>
                  <a:pt x="1002166" y="1051560"/>
                  <a:pt x="1055370" y="1043940"/>
                  <a:pt x="1108710" y="1040130"/>
                </a:cubicBezTo>
                <a:cubicBezTo>
                  <a:pt x="1134280" y="963419"/>
                  <a:pt x="1148902" y="950725"/>
                  <a:pt x="1120140" y="857250"/>
                </a:cubicBezTo>
                <a:cubicBezTo>
                  <a:pt x="1115386" y="841800"/>
                  <a:pt x="1099300" y="831926"/>
                  <a:pt x="1085850" y="822960"/>
                </a:cubicBezTo>
                <a:cubicBezTo>
                  <a:pt x="1075825" y="816277"/>
                  <a:pt x="1062990" y="815340"/>
                  <a:pt x="1051560" y="811530"/>
                </a:cubicBezTo>
                <a:cubicBezTo>
                  <a:pt x="1040130" y="815340"/>
                  <a:pt x="1025789" y="814441"/>
                  <a:pt x="1017270" y="822960"/>
                </a:cubicBezTo>
                <a:cubicBezTo>
                  <a:pt x="995301" y="844929"/>
                  <a:pt x="1010034" y="911357"/>
                  <a:pt x="1017270" y="925830"/>
                </a:cubicBezTo>
                <a:cubicBezTo>
                  <a:pt x="1023413" y="938117"/>
                  <a:pt x="1039633" y="941874"/>
                  <a:pt x="1051560" y="948690"/>
                </a:cubicBezTo>
                <a:cubicBezTo>
                  <a:pt x="1083002" y="966657"/>
                  <a:pt x="1120751" y="982163"/>
                  <a:pt x="1154430" y="994410"/>
                </a:cubicBezTo>
                <a:cubicBezTo>
                  <a:pt x="1177076" y="1002645"/>
                  <a:pt x="1200150" y="1009650"/>
                  <a:pt x="1223010" y="1017270"/>
                </a:cubicBezTo>
                <a:cubicBezTo>
                  <a:pt x="1242475" y="1023758"/>
                  <a:pt x="1260098" y="1035831"/>
                  <a:pt x="1280160" y="1040130"/>
                </a:cubicBezTo>
                <a:cubicBezTo>
                  <a:pt x="1313895" y="1047359"/>
                  <a:pt x="1348740" y="1047750"/>
                  <a:pt x="1383030" y="1051560"/>
                </a:cubicBezTo>
                <a:cubicBezTo>
                  <a:pt x="1394460" y="1059180"/>
                  <a:pt x="1404694" y="1069009"/>
                  <a:pt x="1417320" y="1074420"/>
                </a:cubicBezTo>
                <a:cubicBezTo>
                  <a:pt x="1431444" y="1080473"/>
                  <a:pt x="1510019" y="1095246"/>
                  <a:pt x="1520190" y="1097280"/>
                </a:cubicBezTo>
                <a:cubicBezTo>
                  <a:pt x="1607820" y="1089660"/>
                  <a:pt x="1696142" y="1087795"/>
                  <a:pt x="1783080" y="1074420"/>
                </a:cubicBezTo>
                <a:cubicBezTo>
                  <a:pt x="1796657" y="1072331"/>
                  <a:pt x="1806817" y="1060354"/>
                  <a:pt x="1817370" y="1051560"/>
                </a:cubicBezTo>
                <a:cubicBezTo>
                  <a:pt x="1905377" y="978221"/>
                  <a:pt x="1800814" y="1051167"/>
                  <a:pt x="1885950" y="994410"/>
                </a:cubicBezTo>
                <a:cubicBezTo>
                  <a:pt x="1885759" y="991923"/>
                  <a:pt x="1918697" y="823180"/>
                  <a:pt x="1840230" y="834390"/>
                </a:cubicBezTo>
                <a:cubicBezTo>
                  <a:pt x="1823362" y="836800"/>
                  <a:pt x="1809750" y="849630"/>
                  <a:pt x="1794510" y="857250"/>
                </a:cubicBezTo>
                <a:cubicBezTo>
                  <a:pt x="1783080" y="872490"/>
                  <a:pt x="1767547" y="885385"/>
                  <a:pt x="1760220" y="902970"/>
                </a:cubicBezTo>
                <a:cubicBezTo>
                  <a:pt x="1748136" y="931971"/>
                  <a:pt x="1737360" y="994410"/>
                  <a:pt x="1737360" y="994410"/>
                </a:cubicBezTo>
                <a:cubicBezTo>
                  <a:pt x="1744980" y="1040130"/>
                  <a:pt x="1748277" y="1086784"/>
                  <a:pt x="1760220" y="1131570"/>
                </a:cubicBezTo>
                <a:cubicBezTo>
                  <a:pt x="1763760" y="1144843"/>
                  <a:pt x="1776937" y="1153573"/>
                  <a:pt x="1783080" y="1165860"/>
                </a:cubicBezTo>
                <a:cubicBezTo>
                  <a:pt x="1788468" y="1176636"/>
                  <a:pt x="1788532" y="1189689"/>
                  <a:pt x="1794510" y="1200150"/>
                </a:cubicBezTo>
                <a:cubicBezTo>
                  <a:pt x="1813594" y="1233547"/>
                  <a:pt x="1829858" y="1252114"/>
                  <a:pt x="1863090" y="1268730"/>
                </a:cubicBezTo>
                <a:cubicBezTo>
                  <a:pt x="1873866" y="1274118"/>
                  <a:pt x="1885950" y="1276350"/>
                  <a:pt x="1897380" y="1280160"/>
                </a:cubicBezTo>
                <a:cubicBezTo>
                  <a:pt x="1965960" y="1276350"/>
                  <a:pt x="2034965" y="1277249"/>
                  <a:pt x="2103120" y="1268730"/>
                </a:cubicBezTo>
                <a:cubicBezTo>
                  <a:pt x="2127030" y="1265741"/>
                  <a:pt x="2148620" y="1252794"/>
                  <a:pt x="2171700" y="1245870"/>
                </a:cubicBezTo>
                <a:cubicBezTo>
                  <a:pt x="2203984" y="1236185"/>
                  <a:pt x="2241941" y="1229536"/>
                  <a:pt x="2274570" y="1223010"/>
                </a:cubicBezTo>
                <a:cubicBezTo>
                  <a:pt x="2286000" y="1215390"/>
                  <a:pt x="2296933" y="1206966"/>
                  <a:pt x="2308860" y="1200150"/>
                </a:cubicBezTo>
                <a:cubicBezTo>
                  <a:pt x="2323654" y="1191696"/>
                  <a:pt x="2340715" y="1187194"/>
                  <a:pt x="2354580" y="1177290"/>
                </a:cubicBezTo>
                <a:cubicBezTo>
                  <a:pt x="2384390" y="1155997"/>
                  <a:pt x="2399063" y="1131058"/>
                  <a:pt x="2411730" y="1097280"/>
                </a:cubicBezTo>
                <a:cubicBezTo>
                  <a:pt x="2417246" y="1082571"/>
                  <a:pt x="2419350" y="1066800"/>
                  <a:pt x="2423160" y="1051560"/>
                </a:cubicBezTo>
                <a:cubicBezTo>
                  <a:pt x="2421594" y="1029635"/>
                  <a:pt x="2438608" y="897040"/>
                  <a:pt x="2388870" y="857250"/>
                </a:cubicBezTo>
                <a:cubicBezTo>
                  <a:pt x="2379462" y="849724"/>
                  <a:pt x="2366010" y="849630"/>
                  <a:pt x="2354580" y="845820"/>
                </a:cubicBezTo>
                <a:cubicBezTo>
                  <a:pt x="2343150" y="864870"/>
                  <a:pt x="2323046" y="880926"/>
                  <a:pt x="2320290" y="902970"/>
                </a:cubicBezTo>
                <a:cubicBezTo>
                  <a:pt x="2315070" y="944728"/>
                  <a:pt x="2322902" y="987551"/>
                  <a:pt x="2331720" y="1028700"/>
                </a:cubicBezTo>
                <a:cubicBezTo>
                  <a:pt x="2338330" y="1059547"/>
                  <a:pt x="2367020" y="1070243"/>
                  <a:pt x="2388870" y="1085850"/>
                </a:cubicBezTo>
                <a:cubicBezTo>
                  <a:pt x="2423087" y="1110291"/>
                  <a:pt x="2440031" y="1129574"/>
                  <a:pt x="2480310" y="1143000"/>
                </a:cubicBezTo>
                <a:cubicBezTo>
                  <a:pt x="2498740" y="1149143"/>
                  <a:pt x="2518410" y="1150620"/>
                  <a:pt x="2537460" y="1154430"/>
                </a:cubicBezTo>
                <a:cubicBezTo>
                  <a:pt x="2556510" y="1165860"/>
                  <a:pt x="2574385" y="1179527"/>
                  <a:pt x="2594610" y="1188720"/>
                </a:cubicBezTo>
                <a:cubicBezTo>
                  <a:pt x="2616547" y="1198691"/>
                  <a:pt x="2663190" y="1211580"/>
                  <a:pt x="2663190" y="1211580"/>
                </a:cubicBezTo>
                <a:cubicBezTo>
                  <a:pt x="2762582" y="1189493"/>
                  <a:pt x="2789286" y="1192286"/>
                  <a:pt x="2880360" y="1131570"/>
                </a:cubicBezTo>
                <a:lnTo>
                  <a:pt x="2948940" y="1085850"/>
                </a:lnTo>
                <a:cubicBezTo>
                  <a:pt x="2956560" y="1070610"/>
                  <a:pt x="2965817" y="1056084"/>
                  <a:pt x="2971800" y="1040130"/>
                </a:cubicBezTo>
                <a:cubicBezTo>
                  <a:pt x="2992768" y="984216"/>
                  <a:pt x="2992374" y="889908"/>
                  <a:pt x="2971800" y="845820"/>
                </a:cubicBezTo>
                <a:cubicBezTo>
                  <a:pt x="2961610" y="823984"/>
                  <a:pt x="2903220" y="822960"/>
                  <a:pt x="2903220" y="822960"/>
                </a:cubicBezTo>
                <a:cubicBezTo>
                  <a:pt x="2887980" y="826770"/>
                  <a:pt x="2869427" y="824167"/>
                  <a:pt x="2857500" y="834390"/>
                </a:cubicBezTo>
                <a:cubicBezTo>
                  <a:pt x="2782593" y="898596"/>
                  <a:pt x="2836647" y="1031320"/>
                  <a:pt x="2846070" y="1097280"/>
                </a:cubicBezTo>
                <a:cubicBezTo>
                  <a:pt x="2847774" y="1109207"/>
                  <a:pt x="2848981" y="1123051"/>
                  <a:pt x="2857500" y="1131570"/>
                </a:cubicBezTo>
                <a:cubicBezTo>
                  <a:pt x="2866019" y="1140089"/>
                  <a:pt x="2880360" y="1139190"/>
                  <a:pt x="2891790" y="1143000"/>
                </a:cubicBezTo>
                <a:cubicBezTo>
                  <a:pt x="2914748" y="1158305"/>
                  <a:pt x="2945433" y="1180810"/>
                  <a:pt x="2971800" y="1188720"/>
                </a:cubicBezTo>
                <a:cubicBezTo>
                  <a:pt x="2993998" y="1195379"/>
                  <a:pt x="3017655" y="1195605"/>
                  <a:pt x="3040380" y="1200150"/>
                </a:cubicBezTo>
                <a:cubicBezTo>
                  <a:pt x="3055784" y="1203231"/>
                  <a:pt x="3070944" y="1207447"/>
                  <a:pt x="3086100" y="1211580"/>
                </a:cubicBezTo>
                <a:cubicBezTo>
                  <a:pt x="3112860" y="1218878"/>
                  <a:pt x="3139350" y="1227142"/>
                  <a:pt x="3166110" y="1234440"/>
                </a:cubicBezTo>
                <a:cubicBezTo>
                  <a:pt x="3181266" y="1238573"/>
                  <a:pt x="3196927" y="1240902"/>
                  <a:pt x="3211830" y="1245870"/>
                </a:cubicBezTo>
                <a:cubicBezTo>
                  <a:pt x="3321965" y="1282582"/>
                  <a:pt x="3213198" y="1259433"/>
                  <a:pt x="3337560" y="1280160"/>
                </a:cubicBezTo>
                <a:cubicBezTo>
                  <a:pt x="3364230" y="1276350"/>
                  <a:pt x="3392702" y="1279092"/>
                  <a:pt x="3417570" y="1268730"/>
                </a:cubicBezTo>
                <a:cubicBezTo>
                  <a:pt x="3468131" y="1247663"/>
                  <a:pt x="3516837" y="1166854"/>
                  <a:pt x="3543300" y="1131570"/>
                </a:cubicBezTo>
                <a:cubicBezTo>
                  <a:pt x="3554730" y="1116330"/>
                  <a:pt x="3565894" y="1100887"/>
                  <a:pt x="3577590" y="1085850"/>
                </a:cubicBezTo>
                <a:cubicBezTo>
                  <a:pt x="3592568" y="1066593"/>
                  <a:pt x="3623310" y="1028700"/>
                  <a:pt x="3623310" y="1028700"/>
                </a:cubicBezTo>
                <a:cubicBezTo>
                  <a:pt x="3627120" y="1017270"/>
                  <a:pt x="3629352" y="1005186"/>
                  <a:pt x="3634740" y="994410"/>
                </a:cubicBezTo>
                <a:cubicBezTo>
                  <a:pt x="3640883" y="982123"/>
                  <a:pt x="3652777" y="972982"/>
                  <a:pt x="3657600" y="960120"/>
                </a:cubicBezTo>
                <a:cubicBezTo>
                  <a:pt x="3664421" y="941930"/>
                  <a:pt x="3665220" y="922020"/>
                  <a:pt x="3669030" y="902970"/>
                </a:cubicBezTo>
                <a:cubicBezTo>
                  <a:pt x="3659967" y="794209"/>
                  <a:pt x="3694723" y="778657"/>
                  <a:pt x="3623310" y="742950"/>
                </a:cubicBezTo>
                <a:cubicBezTo>
                  <a:pt x="3612534" y="737562"/>
                  <a:pt x="3600450" y="735330"/>
                  <a:pt x="3589020" y="731520"/>
                </a:cubicBezTo>
                <a:cubicBezTo>
                  <a:pt x="3569970" y="735330"/>
                  <a:pt x="3548034" y="732174"/>
                  <a:pt x="3531870" y="742950"/>
                </a:cubicBezTo>
                <a:cubicBezTo>
                  <a:pt x="3521845" y="749633"/>
                  <a:pt x="3520440" y="765192"/>
                  <a:pt x="3520440" y="777240"/>
                </a:cubicBezTo>
                <a:cubicBezTo>
                  <a:pt x="3520440" y="838319"/>
                  <a:pt x="3522344" y="899788"/>
                  <a:pt x="3531870" y="960120"/>
                </a:cubicBezTo>
                <a:cubicBezTo>
                  <a:pt x="3535047" y="980243"/>
                  <a:pt x="3594654" y="1035058"/>
                  <a:pt x="3600450" y="1040130"/>
                </a:cubicBezTo>
                <a:cubicBezTo>
                  <a:pt x="3614787" y="1052675"/>
                  <a:pt x="3629131" y="1065901"/>
                  <a:pt x="3646170" y="1074420"/>
                </a:cubicBezTo>
                <a:cubicBezTo>
                  <a:pt x="3699244" y="1100957"/>
                  <a:pt x="3731642" y="1107218"/>
                  <a:pt x="3783330" y="1120140"/>
                </a:cubicBezTo>
                <a:cubicBezTo>
                  <a:pt x="3832860" y="1116330"/>
                  <a:pt x="3883727" y="1120758"/>
                  <a:pt x="3931920" y="1108710"/>
                </a:cubicBezTo>
                <a:cubicBezTo>
                  <a:pt x="3947602" y="1104790"/>
                  <a:pt x="3953792" y="1084768"/>
                  <a:pt x="3966210" y="1074420"/>
                </a:cubicBezTo>
                <a:cubicBezTo>
                  <a:pt x="3976763" y="1065626"/>
                  <a:pt x="3989070" y="1059180"/>
                  <a:pt x="4000500" y="1051560"/>
                </a:cubicBezTo>
                <a:cubicBezTo>
                  <a:pt x="4008120" y="1036320"/>
                  <a:pt x="4014906" y="1020634"/>
                  <a:pt x="4023360" y="1005840"/>
                </a:cubicBezTo>
                <a:cubicBezTo>
                  <a:pt x="4045404" y="967262"/>
                  <a:pt x="4091940" y="891540"/>
                  <a:pt x="4091940" y="891540"/>
                </a:cubicBezTo>
                <a:cubicBezTo>
                  <a:pt x="4095750" y="868680"/>
                  <a:pt x="4098343" y="845583"/>
                  <a:pt x="4103370" y="822960"/>
                </a:cubicBezTo>
                <a:cubicBezTo>
                  <a:pt x="4105984" y="811199"/>
                  <a:pt x="4114800" y="800718"/>
                  <a:pt x="4114800" y="788670"/>
                </a:cubicBezTo>
                <a:cubicBezTo>
                  <a:pt x="4114800" y="712375"/>
                  <a:pt x="4113238" y="635724"/>
                  <a:pt x="4103370" y="560070"/>
                </a:cubicBezTo>
                <a:cubicBezTo>
                  <a:pt x="4101593" y="546448"/>
                  <a:pt x="4091237" y="534362"/>
                  <a:pt x="4080510" y="525780"/>
                </a:cubicBezTo>
                <a:cubicBezTo>
                  <a:pt x="4071102" y="518254"/>
                  <a:pt x="4057650" y="518160"/>
                  <a:pt x="4046220" y="514350"/>
                </a:cubicBezTo>
                <a:cubicBezTo>
                  <a:pt x="4034790" y="518160"/>
                  <a:pt x="4018933" y="515976"/>
                  <a:pt x="4011930" y="525780"/>
                </a:cubicBezTo>
                <a:cubicBezTo>
                  <a:pt x="3997924" y="545388"/>
                  <a:pt x="3989070" y="594360"/>
                  <a:pt x="3989070" y="594360"/>
                </a:cubicBezTo>
                <a:cubicBezTo>
                  <a:pt x="3992880" y="613410"/>
                  <a:pt x="3990861" y="634642"/>
                  <a:pt x="4000500" y="651510"/>
                </a:cubicBezTo>
                <a:cubicBezTo>
                  <a:pt x="4029021" y="701421"/>
                  <a:pt x="4146050" y="664255"/>
                  <a:pt x="4160520" y="662940"/>
                </a:cubicBezTo>
                <a:cubicBezTo>
                  <a:pt x="4243277" y="607769"/>
                  <a:pt x="4204526" y="629507"/>
                  <a:pt x="4274820" y="594360"/>
                </a:cubicBezTo>
                <a:cubicBezTo>
                  <a:pt x="4327223" y="515755"/>
                  <a:pt x="4311852" y="551844"/>
                  <a:pt x="4331970" y="491490"/>
                </a:cubicBezTo>
                <a:lnTo>
                  <a:pt x="4320540" y="45720"/>
                </a:lnTo>
              </a:path>
            </a:pathLst>
          </a:custGeom>
          <a:noFill/>
          <a:ln w="381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630" name="Google Shape;630;p87"/>
          <p:cNvPicPr preferRelativeResize="0"/>
          <p:nvPr/>
        </p:nvPicPr>
        <p:blipFill rotWithShape="1">
          <a:blip r:embed="rId3">
            <a:alphaModFix/>
          </a:blip>
          <a:srcRect/>
          <a:stretch/>
        </p:blipFill>
        <p:spPr>
          <a:xfrm>
            <a:off x="5847898" y="984739"/>
            <a:ext cx="1867352" cy="2498635"/>
          </a:xfrm>
          <a:prstGeom prst="rect">
            <a:avLst/>
          </a:prstGeom>
          <a:noFill/>
          <a:ln>
            <a:noFill/>
          </a:ln>
        </p:spPr>
      </p:pic>
      <p:pic>
        <p:nvPicPr>
          <p:cNvPr id="631" name="Google Shape;631;p87"/>
          <p:cNvPicPr preferRelativeResize="0"/>
          <p:nvPr/>
        </p:nvPicPr>
        <p:blipFill rotWithShape="1">
          <a:blip r:embed="rId4">
            <a:alphaModFix/>
          </a:blip>
          <a:srcRect r="30161"/>
          <a:stretch/>
        </p:blipFill>
        <p:spPr>
          <a:xfrm>
            <a:off x="1533138" y="1947791"/>
            <a:ext cx="1983544" cy="2130113"/>
          </a:xfrm>
          <a:prstGeom prst="rect">
            <a:avLst/>
          </a:prstGeom>
          <a:noFill/>
          <a:ln>
            <a:noFill/>
          </a:ln>
          <a:effectLst>
            <a:outerShdw dist="35921" dir="2700000" algn="ctr" rotWithShape="0">
              <a:schemeClr val="lt2"/>
            </a:outerShdw>
          </a:effectLst>
        </p:spPr>
      </p:pic>
      <p:sp>
        <p:nvSpPr>
          <p:cNvPr id="632" name="Google Shape;632;p87"/>
          <p:cNvSpPr txBox="1">
            <a:spLocks noGrp="1"/>
          </p:cNvSpPr>
          <p:nvPr>
            <p:ph type="title" idx="4294967295"/>
          </p:nvPr>
        </p:nvSpPr>
        <p:spPr>
          <a:xfrm>
            <a:off x="836023" y="496792"/>
            <a:ext cx="4643845" cy="85725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Telephonic Consultation</a:t>
            </a:r>
            <a:endParaRPr sz="3000" b="1"/>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325" y="57150"/>
            <a:ext cx="6172200" cy="857250"/>
          </a:xfrm>
        </p:spPr>
        <p:txBody>
          <a:bodyPr>
            <a:noAutofit/>
          </a:bodyPr>
          <a:lstStyle/>
          <a:p>
            <a:pPr algn="l"/>
            <a:r>
              <a:rPr lang="en-US" sz="2400" dirty="0"/>
              <a:t>Telephonic Support for Youth SUD: </a:t>
            </a:r>
            <a:br>
              <a:rPr lang="en-US" sz="2400" dirty="0"/>
            </a:br>
            <a:r>
              <a:rPr lang="en-US" sz="2400" dirty="0"/>
              <a:t>Call Volume</a:t>
            </a:r>
          </a:p>
        </p:txBody>
      </p:sp>
      <p:graphicFrame>
        <p:nvGraphicFramePr>
          <p:cNvPr id="6" name="Chart 5">
            <a:extLst>
              <a:ext uri="{FF2B5EF4-FFF2-40B4-BE49-F238E27FC236}">
                <a16:creationId xmlns:a16="http://schemas.microsoft.com/office/drawing/2014/main" id="{3C0BC6DF-65F4-CE42-ADB4-FD71321ED1F8}"/>
              </a:ext>
            </a:extLst>
          </p:cNvPr>
          <p:cNvGraphicFramePr/>
          <p:nvPr>
            <p:extLst>
              <p:ext uri="{D42A27DB-BD31-4B8C-83A1-F6EECF244321}">
                <p14:modId xmlns:p14="http://schemas.microsoft.com/office/powerpoint/2010/main" val="230559210"/>
              </p:ext>
            </p:extLst>
          </p:nvPr>
        </p:nvGraphicFramePr>
        <p:xfrm>
          <a:off x="243841" y="855617"/>
          <a:ext cx="8474858" cy="402472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BCDD7DC-F26E-4243-9C61-2CE48D7D4F66}"/>
              </a:ext>
            </a:extLst>
          </p:cNvPr>
          <p:cNvSpPr txBox="1"/>
          <p:nvPr/>
        </p:nvSpPr>
        <p:spPr>
          <a:xfrm>
            <a:off x="1323753" y="4928056"/>
            <a:ext cx="9005777" cy="215444"/>
          </a:xfrm>
          <a:prstGeom prst="rect">
            <a:avLst/>
          </a:prstGeom>
          <a:noFill/>
        </p:spPr>
        <p:txBody>
          <a:bodyPr wrap="square" rtlCol="0">
            <a:spAutoFit/>
          </a:bodyPr>
          <a:lstStyle/>
          <a:p>
            <a:r>
              <a:rPr lang="en-US" sz="800"/>
              <a:t> ©Boston </a:t>
            </a:r>
            <a:r>
              <a:rPr lang="en-US" sz="800" dirty="0"/>
              <a:t>Children’s Hospital 2021. All Rights Reserved. For permission contact ASAP project manager at </a:t>
            </a:r>
            <a:r>
              <a:rPr lang="en-US" sz="800" dirty="0" err="1"/>
              <a:t>asap@childrens.harvard.edu</a:t>
            </a:r>
            <a:r>
              <a:rPr lang="en-US" sz="800" dirty="0"/>
              <a:t>.</a:t>
            </a:r>
          </a:p>
        </p:txBody>
      </p:sp>
    </p:spTree>
    <p:extLst>
      <p:ext uri="{BB962C8B-B14F-4D97-AF65-F5344CB8AC3E}">
        <p14:creationId xmlns:p14="http://schemas.microsoft.com/office/powerpoint/2010/main" val="14458084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643" name="Google Shape;643;p89"/>
          <p:cNvPicPr preferRelativeResize="0"/>
          <p:nvPr/>
        </p:nvPicPr>
        <p:blipFill rotWithShape="1">
          <a:blip r:embed="rId3">
            <a:alphaModFix/>
          </a:blip>
          <a:srcRect/>
          <a:stretch/>
        </p:blipFill>
        <p:spPr>
          <a:xfrm>
            <a:off x="2800350" y="228601"/>
            <a:ext cx="3560350" cy="41899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7"/>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0" name="Google Shape;230;p37"/>
          <p:cNvSpPr/>
          <p:nvPr/>
        </p:nvSpPr>
        <p:spPr>
          <a:xfrm>
            <a:off x="-1" y="0"/>
            <a:ext cx="3341755" cy="5143500"/>
          </a:xfrm>
          <a:custGeom>
            <a:avLst/>
            <a:gdLst/>
            <a:ahLst/>
            <a:cxnLst/>
            <a:rect l="l" t="t" r="r" b="b"/>
            <a:pathLst>
              <a:path w="4455673" h="6858000" extrusionOk="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88900" dist="38100" algn="l" rotWithShape="0">
              <a:srgbClr val="D8D8D8">
                <a:alpha val="49803"/>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31" name="Google Shape;231;p37"/>
          <p:cNvSpPr/>
          <p:nvPr/>
        </p:nvSpPr>
        <p:spPr>
          <a:xfrm>
            <a:off x="0" y="0"/>
            <a:ext cx="3334897" cy="5143500"/>
          </a:xfrm>
          <a:custGeom>
            <a:avLst/>
            <a:gdLst/>
            <a:ahLst/>
            <a:cxnLst/>
            <a:rect l="l" t="t" r="r" b="b"/>
            <a:pathLst>
              <a:path w="4446529" h="6858000" extrusionOk="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32" name="Google Shape;232;p37"/>
          <p:cNvSpPr/>
          <p:nvPr/>
        </p:nvSpPr>
        <p:spPr>
          <a:xfrm>
            <a:off x="0" y="1069909"/>
            <a:ext cx="96012" cy="490427"/>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33" name="Google Shape;233;p37"/>
          <p:cNvSpPr/>
          <p:nvPr/>
        </p:nvSpPr>
        <p:spPr>
          <a:xfrm>
            <a:off x="296920" y="1832610"/>
            <a:ext cx="2537460" cy="13716"/>
          </a:xfrm>
          <a:prstGeom prst="rect">
            <a:avLst/>
          </a:prstGeom>
          <a:solidFill>
            <a:srgbClr val="D5D5D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234" name="Google Shape;234;p37" descr="Stacked color bars with 8 different colors" title="Stacked Color Bars"/>
          <p:cNvPicPr preferRelativeResize="0"/>
          <p:nvPr/>
        </p:nvPicPr>
        <p:blipFill rotWithShape="1">
          <a:blip r:embed="rId3">
            <a:alphaModFix/>
          </a:blip>
          <a:srcRect l="-16667" r="-16666"/>
          <a:stretch/>
        </p:blipFill>
        <p:spPr>
          <a:xfrm>
            <a:off x="6964608" y="4160861"/>
            <a:ext cx="2487302" cy="1243651"/>
          </a:xfrm>
          <a:prstGeom prst="rect">
            <a:avLst/>
          </a:prstGeom>
          <a:noFill/>
          <a:ln>
            <a:noFill/>
          </a:ln>
        </p:spPr>
      </p:pic>
      <p:sp>
        <p:nvSpPr>
          <p:cNvPr id="235" name="Google Shape;235;p37"/>
          <p:cNvSpPr txBox="1"/>
          <p:nvPr/>
        </p:nvSpPr>
        <p:spPr>
          <a:xfrm>
            <a:off x="4222975" y="1321476"/>
            <a:ext cx="3158543" cy="109211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dirty="0">
                <a:solidFill>
                  <a:schemeClr val="dk1"/>
                </a:solidFill>
                <a:latin typeface="Calibri"/>
                <a:ea typeface="Calibri"/>
                <a:cs typeface="Calibri"/>
                <a:sym typeface="Calibri"/>
              </a:rPr>
              <a:t>Today’s presenters have no conflicts of interest to disclose.</a:t>
            </a:r>
            <a:endParaRPr sz="1100" dirty="0"/>
          </a:p>
          <a:p>
            <a:pPr marL="0" marR="0" lvl="0" indent="0" algn="l" rtl="0">
              <a:spcBef>
                <a:spcPts val="0"/>
              </a:spcBef>
              <a:spcAft>
                <a:spcPts val="0"/>
              </a:spcAft>
              <a:buNone/>
            </a:pPr>
            <a:endParaRPr sz="2100" dirty="0">
              <a:solidFill>
                <a:schemeClr val="dk1"/>
              </a:solidFill>
              <a:latin typeface="Calibri"/>
              <a:ea typeface="Calibri"/>
              <a:cs typeface="Calibri"/>
              <a:sym typeface="Calibri"/>
            </a:endParaRPr>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236" name="Google Shape;236;p37"/>
          <p:cNvSpPr txBox="1"/>
          <p:nvPr/>
        </p:nvSpPr>
        <p:spPr>
          <a:xfrm>
            <a:off x="296920" y="1069909"/>
            <a:ext cx="1716095" cy="4847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700" dirty="0">
                <a:solidFill>
                  <a:srgbClr val="7F7F7F"/>
                </a:solidFill>
                <a:latin typeface="Calibri"/>
                <a:ea typeface="Calibri"/>
                <a:cs typeface="Calibri"/>
                <a:sym typeface="Calibri"/>
              </a:rPr>
              <a:t>Disclosures</a:t>
            </a:r>
            <a:endParaRPr sz="11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90"/>
          <p:cNvSpPr txBox="1">
            <a:spLocks noGrp="1"/>
          </p:cNvSpPr>
          <p:nvPr>
            <p:ph type="title"/>
          </p:nvPr>
        </p:nvSpPr>
        <p:spPr>
          <a:xfrm>
            <a:off x="571682" y="128157"/>
            <a:ext cx="6172200" cy="51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1700" b="1"/>
              <a:t>Table of Contents</a:t>
            </a:r>
            <a:endParaRPr sz="1700" b="1"/>
          </a:p>
        </p:txBody>
      </p:sp>
      <p:graphicFrame>
        <p:nvGraphicFramePr>
          <p:cNvPr id="649" name="Google Shape;649;p90"/>
          <p:cNvGraphicFramePr/>
          <p:nvPr/>
        </p:nvGraphicFramePr>
        <p:xfrm>
          <a:off x="2653111" y="321707"/>
          <a:ext cx="3000000" cy="3000000"/>
        </p:xfrm>
        <a:graphic>
          <a:graphicData uri="http://schemas.openxmlformats.org/drawingml/2006/table">
            <a:tbl>
              <a:tblPr bandRow="1">
                <a:noFill/>
                <a:tableStyleId>{6A24DCF7-0BBD-4C62-BA06-2212B06F5AF0}</a:tableStyleId>
              </a:tblPr>
              <a:tblGrid>
                <a:gridCol w="592200">
                  <a:extLst>
                    <a:ext uri="{9D8B030D-6E8A-4147-A177-3AD203B41FA5}">
                      <a16:colId xmlns:a16="http://schemas.microsoft.com/office/drawing/2014/main" val="20000"/>
                    </a:ext>
                  </a:extLst>
                </a:gridCol>
                <a:gridCol w="5032125">
                  <a:extLst>
                    <a:ext uri="{9D8B030D-6E8A-4147-A177-3AD203B41FA5}">
                      <a16:colId xmlns:a16="http://schemas.microsoft.com/office/drawing/2014/main" val="20001"/>
                    </a:ext>
                  </a:extLst>
                </a:gridCol>
              </a:tblGrid>
              <a:tr h="275925">
                <a:tc>
                  <a:txBody>
                    <a:bodyPr/>
                    <a:lstStyle/>
                    <a:p>
                      <a:pPr marL="0" marR="0" lvl="0" indent="0" algn="ctr" rtl="0">
                        <a:spcBef>
                          <a:spcPts val="0"/>
                        </a:spcBef>
                        <a:spcAft>
                          <a:spcPts val="0"/>
                        </a:spcAft>
                        <a:buNone/>
                      </a:pPr>
                      <a:r>
                        <a:rPr lang="en" sz="1400" b="1" u="none" strike="noStrike" cap="none">
                          <a:latin typeface="Calibri"/>
                          <a:ea typeface="Calibri"/>
                          <a:cs typeface="Calibri"/>
                          <a:sym typeface="Calibri"/>
                        </a:rPr>
                        <a:t>1.</a:t>
                      </a:r>
                      <a:endParaRPr sz="1100"/>
                    </a:p>
                  </a:txBody>
                  <a:tcPr marL="68600" marR="68600" marT="34300" marB="34300"/>
                </a:tc>
                <a:tc>
                  <a:txBody>
                    <a:bodyPr/>
                    <a:lstStyle/>
                    <a:p>
                      <a:pPr marL="0" marR="0" lvl="0" indent="0" algn="l" rtl="0">
                        <a:lnSpc>
                          <a:spcPct val="120000"/>
                        </a:lnSpc>
                        <a:spcBef>
                          <a:spcPts val="0"/>
                        </a:spcBef>
                        <a:spcAft>
                          <a:spcPts val="0"/>
                        </a:spcAft>
                        <a:buNone/>
                      </a:pPr>
                      <a:r>
                        <a:rPr lang="en" sz="1400" b="1" u="none" strike="noStrike" cap="none">
                          <a:solidFill>
                            <a:srgbClr val="000000"/>
                          </a:solidFill>
                          <a:latin typeface="Calibri"/>
                          <a:ea typeface="Calibri"/>
                          <a:cs typeface="Calibri"/>
                          <a:sym typeface="Calibri"/>
                        </a:rPr>
                        <a:t>Screening &amp; Brief Intervention: </a:t>
                      </a:r>
                      <a:r>
                        <a:rPr lang="en" sz="1400" b="0" i="1" u="none" strike="noStrike" cap="none">
                          <a:solidFill>
                            <a:srgbClr val="000000"/>
                          </a:solidFill>
                          <a:latin typeface="Calibri"/>
                          <a:ea typeface="Calibri"/>
                          <a:cs typeface="Calibri"/>
                          <a:sym typeface="Calibri"/>
                        </a:rPr>
                        <a:t>Updates and Guidance</a:t>
                      </a:r>
                      <a:endParaRPr sz="1400" u="none" strike="noStrike" cap="none">
                        <a:solidFill>
                          <a:srgbClr val="707070"/>
                        </a:solidFill>
                        <a:latin typeface="Calibri"/>
                        <a:ea typeface="Calibri"/>
                        <a:cs typeface="Calibri"/>
                        <a:sym typeface="Calibri"/>
                      </a:endParaRPr>
                    </a:p>
                  </a:txBody>
                  <a:tcPr marL="51425" marR="51425" marT="0" marB="0"/>
                </a:tc>
                <a:extLst>
                  <a:ext uri="{0D108BD9-81ED-4DB2-BD59-A6C34878D82A}">
                    <a16:rowId xmlns:a16="http://schemas.microsoft.com/office/drawing/2014/main" val="10000"/>
                  </a:ext>
                </a:extLst>
              </a:tr>
              <a:tr h="284850">
                <a:tc>
                  <a:txBody>
                    <a:bodyPr/>
                    <a:lstStyle/>
                    <a:p>
                      <a:pPr marL="0" marR="0" lvl="0" indent="0" algn="ctr" rtl="0">
                        <a:spcBef>
                          <a:spcPts val="0"/>
                        </a:spcBef>
                        <a:spcAft>
                          <a:spcPts val="0"/>
                        </a:spcAft>
                        <a:buNone/>
                      </a:pPr>
                      <a:r>
                        <a:rPr lang="en" sz="1400" b="1" u="none" strike="noStrike" cap="none">
                          <a:latin typeface="Calibri"/>
                          <a:ea typeface="Calibri"/>
                          <a:cs typeface="Calibri"/>
                          <a:sym typeface="Calibri"/>
                        </a:rPr>
                        <a:t>2.</a:t>
                      </a:r>
                      <a:endParaRPr sz="1100"/>
                    </a:p>
                  </a:txBody>
                  <a:tcPr marL="68600" marR="68600" marT="34300" marB="34300"/>
                </a:tc>
                <a:tc>
                  <a:txBody>
                    <a:bodyPr/>
                    <a:lstStyle/>
                    <a:p>
                      <a:pPr marL="0" marR="0" lvl="0" indent="0" algn="l" rtl="0">
                        <a:lnSpc>
                          <a:spcPct val="120000"/>
                        </a:lnSpc>
                        <a:spcBef>
                          <a:spcPts val="0"/>
                        </a:spcBef>
                        <a:spcAft>
                          <a:spcPts val="0"/>
                        </a:spcAft>
                        <a:buNone/>
                      </a:pPr>
                      <a:r>
                        <a:rPr lang="en" sz="1400" b="1" i="1" u="none" strike="noStrike" cap="none">
                          <a:solidFill>
                            <a:srgbClr val="000000"/>
                          </a:solidFill>
                          <a:latin typeface="Calibri"/>
                          <a:ea typeface="Calibri"/>
                          <a:cs typeface="Calibri"/>
                          <a:sym typeface="Calibri"/>
                        </a:rPr>
                        <a:t>Brief </a:t>
                      </a:r>
                      <a:r>
                        <a:rPr lang="en" sz="1400" b="1" u="none" strike="noStrike" cap="none">
                          <a:solidFill>
                            <a:srgbClr val="000000"/>
                          </a:solidFill>
                          <a:latin typeface="Calibri"/>
                          <a:ea typeface="Calibri"/>
                          <a:cs typeface="Calibri"/>
                          <a:sym typeface="Calibri"/>
                        </a:rPr>
                        <a:t>Brief Interventions: </a:t>
                      </a:r>
                      <a:r>
                        <a:rPr lang="en" sz="1400" b="0" i="1" u="none" strike="noStrike" cap="none">
                          <a:solidFill>
                            <a:srgbClr val="000000"/>
                          </a:solidFill>
                          <a:latin typeface="Calibri"/>
                          <a:ea typeface="Calibri"/>
                          <a:cs typeface="Calibri"/>
                          <a:sym typeface="Calibri"/>
                        </a:rPr>
                        <a:t>Common Answers and Suggested Responses</a:t>
                      </a:r>
                      <a:endParaRPr sz="1400" b="0" i="1" u="none" strike="noStrike" cap="none">
                        <a:solidFill>
                          <a:srgbClr val="707070"/>
                        </a:solidFill>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284850">
                <a:tc>
                  <a:txBody>
                    <a:bodyPr/>
                    <a:lstStyle/>
                    <a:p>
                      <a:pPr marL="0" marR="0" lvl="0" indent="0" algn="ctr" rtl="0">
                        <a:spcBef>
                          <a:spcPts val="0"/>
                        </a:spcBef>
                        <a:spcAft>
                          <a:spcPts val="0"/>
                        </a:spcAft>
                        <a:buNone/>
                      </a:pPr>
                      <a:r>
                        <a:rPr lang="en" sz="1400" b="1" u="none" strike="noStrike" cap="none">
                          <a:latin typeface="Calibri"/>
                          <a:ea typeface="Calibri"/>
                          <a:cs typeface="Calibri"/>
                          <a:sym typeface="Calibri"/>
                        </a:rPr>
                        <a:t>3.</a:t>
                      </a:r>
                      <a:endParaRPr sz="1100"/>
                    </a:p>
                  </a:txBody>
                  <a:tcPr marL="68600" marR="68600" marT="34300" marB="34300"/>
                </a:tc>
                <a:tc>
                  <a:txBody>
                    <a:bodyPr/>
                    <a:lstStyle/>
                    <a:p>
                      <a:pPr marL="0" marR="0" lvl="0" indent="0" algn="l" rtl="0">
                        <a:lnSpc>
                          <a:spcPct val="120000"/>
                        </a:lnSpc>
                        <a:spcBef>
                          <a:spcPts val="0"/>
                        </a:spcBef>
                        <a:spcAft>
                          <a:spcPts val="0"/>
                        </a:spcAft>
                        <a:buNone/>
                      </a:pPr>
                      <a:r>
                        <a:rPr lang="en" sz="1400" b="1" u="none" strike="noStrike" cap="none">
                          <a:solidFill>
                            <a:srgbClr val="000000"/>
                          </a:solidFill>
                          <a:latin typeface="Calibri"/>
                          <a:ea typeface="Calibri"/>
                          <a:cs typeface="Calibri"/>
                          <a:sym typeface="Calibri"/>
                        </a:rPr>
                        <a:t>Nicotine: </a:t>
                      </a:r>
                      <a:r>
                        <a:rPr lang="en" sz="1400" b="0" i="1" u="none" strike="noStrike" cap="none">
                          <a:solidFill>
                            <a:srgbClr val="000000"/>
                          </a:solidFill>
                          <a:latin typeface="Calibri"/>
                          <a:ea typeface="Calibri"/>
                          <a:cs typeface="Calibri"/>
                          <a:sym typeface="Calibri"/>
                        </a:rPr>
                        <a:t>Managing Nicotine Use Disorders in Pediatrics</a:t>
                      </a:r>
                      <a:endParaRPr sz="1400" b="0" i="1" u="none" strike="noStrike" cap="none">
                        <a:solidFill>
                          <a:srgbClr val="707070"/>
                        </a:solidFill>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267025">
                <a:tc>
                  <a:txBody>
                    <a:bodyPr/>
                    <a:lstStyle/>
                    <a:p>
                      <a:pPr marL="0" marR="0" lvl="0" indent="0" algn="ctr" rtl="0">
                        <a:spcBef>
                          <a:spcPts val="0"/>
                        </a:spcBef>
                        <a:spcAft>
                          <a:spcPts val="0"/>
                        </a:spcAft>
                        <a:buNone/>
                      </a:pPr>
                      <a:r>
                        <a:rPr lang="en" sz="1400" b="1" u="none" strike="noStrike" cap="none">
                          <a:latin typeface="Calibri"/>
                          <a:ea typeface="Calibri"/>
                          <a:cs typeface="Calibri"/>
                          <a:sym typeface="Calibri"/>
                        </a:rPr>
                        <a:t>4.</a:t>
                      </a:r>
                      <a:endParaRPr sz="1100"/>
                    </a:p>
                  </a:txBody>
                  <a:tcPr marL="68600" marR="68600" marT="34300" marB="34300"/>
                </a:tc>
                <a:tc>
                  <a:txBody>
                    <a:bodyPr/>
                    <a:lstStyle/>
                    <a:p>
                      <a:pPr marL="0" marR="0" lvl="0" indent="0" algn="l" rtl="0">
                        <a:lnSpc>
                          <a:spcPct val="120000"/>
                        </a:lnSpc>
                        <a:spcBef>
                          <a:spcPts val="0"/>
                        </a:spcBef>
                        <a:spcAft>
                          <a:spcPts val="0"/>
                        </a:spcAft>
                        <a:buNone/>
                      </a:pPr>
                      <a:r>
                        <a:rPr lang="en" sz="1400" b="1" u="none" strike="noStrike" cap="none">
                          <a:solidFill>
                            <a:srgbClr val="000000"/>
                          </a:solidFill>
                          <a:latin typeface="Calibri"/>
                          <a:ea typeface="Calibri"/>
                          <a:cs typeface="Calibri"/>
                          <a:sym typeface="Calibri"/>
                        </a:rPr>
                        <a:t>Marijuana: </a:t>
                      </a:r>
                      <a:r>
                        <a:rPr lang="en" sz="1400" b="0" i="1" u="none" strike="noStrike" cap="none">
                          <a:solidFill>
                            <a:srgbClr val="000000"/>
                          </a:solidFill>
                          <a:latin typeface="Calibri"/>
                          <a:ea typeface="Calibri"/>
                          <a:cs typeface="Calibri"/>
                          <a:sym typeface="Calibri"/>
                        </a:rPr>
                        <a:t>Helping Kids Quit THC/Marijuana</a:t>
                      </a:r>
                      <a:endParaRPr sz="1400" b="0" i="1" u="none" strike="noStrike" cap="none">
                        <a:solidFill>
                          <a:srgbClr val="707070"/>
                        </a:solidFill>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275925">
                <a:tc>
                  <a:txBody>
                    <a:bodyPr/>
                    <a:lstStyle/>
                    <a:p>
                      <a:pPr marL="0" marR="0" lvl="0" indent="0" algn="ctr" rtl="0">
                        <a:spcBef>
                          <a:spcPts val="0"/>
                        </a:spcBef>
                        <a:spcAft>
                          <a:spcPts val="0"/>
                        </a:spcAft>
                        <a:buNone/>
                      </a:pPr>
                      <a:r>
                        <a:rPr lang="en" sz="1400" b="1" u="none" strike="noStrike" cap="none">
                          <a:latin typeface="Calibri"/>
                          <a:ea typeface="Calibri"/>
                          <a:cs typeface="Calibri"/>
                          <a:sym typeface="Calibri"/>
                        </a:rPr>
                        <a:t>5.</a:t>
                      </a:r>
                      <a:endParaRPr sz="1100"/>
                    </a:p>
                  </a:txBody>
                  <a:tcPr marL="68600" marR="68600" marT="34300" marB="34300"/>
                </a:tc>
                <a:tc>
                  <a:txBody>
                    <a:bodyPr/>
                    <a:lstStyle/>
                    <a:p>
                      <a:pPr marL="0" marR="0" lvl="0" indent="0" algn="l" rtl="0">
                        <a:lnSpc>
                          <a:spcPct val="120000"/>
                        </a:lnSpc>
                        <a:spcBef>
                          <a:spcPts val="0"/>
                        </a:spcBef>
                        <a:spcAft>
                          <a:spcPts val="0"/>
                        </a:spcAft>
                        <a:buNone/>
                      </a:pPr>
                      <a:r>
                        <a:rPr lang="en" sz="1400" b="1" u="none" strike="noStrike" cap="none">
                          <a:solidFill>
                            <a:srgbClr val="000000"/>
                          </a:solidFill>
                          <a:latin typeface="Calibri"/>
                          <a:ea typeface="Calibri"/>
                          <a:cs typeface="Calibri"/>
                          <a:sym typeface="Calibri"/>
                        </a:rPr>
                        <a:t>Alcohol: </a:t>
                      </a:r>
                      <a:r>
                        <a:rPr lang="en" sz="1400" b="0" i="1" u="none" strike="noStrike" cap="none">
                          <a:solidFill>
                            <a:srgbClr val="000000"/>
                          </a:solidFill>
                          <a:latin typeface="Calibri"/>
                          <a:ea typeface="Calibri"/>
                          <a:cs typeface="Calibri"/>
                          <a:sym typeface="Calibri"/>
                        </a:rPr>
                        <a:t>Managing Alcohol Use in Pediatric Primary Care</a:t>
                      </a:r>
                      <a:endParaRPr sz="1400" u="none" strike="noStrike" cap="none">
                        <a:solidFill>
                          <a:srgbClr val="707070"/>
                        </a:solidFill>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293750">
                <a:tc>
                  <a:txBody>
                    <a:bodyPr/>
                    <a:lstStyle/>
                    <a:p>
                      <a:pPr marL="0" marR="0" lvl="0" indent="0" algn="ctr" rtl="0">
                        <a:spcBef>
                          <a:spcPts val="0"/>
                        </a:spcBef>
                        <a:spcAft>
                          <a:spcPts val="0"/>
                        </a:spcAft>
                        <a:buNone/>
                      </a:pPr>
                      <a:r>
                        <a:rPr lang="en" sz="1400" b="1" u="none" strike="noStrike" cap="none">
                          <a:latin typeface="Calibri"/>
                          <a:ea typeface="Calibri"/>
                          <a:cs typeface="Calibri"/>
                          <a:sym typeface="Calibri"/>
                        </a:rPr>
                        <a:t>6.</a:t>
                      </a:r>
                      <a:endParaRPr sz="1100"/>
                    </a:p>
                  </a:txBody>
                  <a:tcPr marL="68600" marR="68600" marT="34300" marB="34300"/>
                </a:tc>
                <a:tc>
                  <a:txBody>
                    <a:bodyPr/>
                    <a:lstStyle/>
                    <a:p>
                      <a:pPr marL="0" marR="0" lvl="0" indent="0" algn="l" rtl="0">
                        <a:lnSpc>
                          <a:spcPct val="120000"/>
                        </a:lnSpc>
                        <a:spcBef>
                          <a:spcPts val="0"/>
                        </a:spcBef>
                        <a:spcAft>
                          <a:spcPts val="0"/>
                        </a:spcAft>
                        <a:buNone/>
                      </a:pPr>
                      <a:r>
                        <a:rPr lang="en" sz="1400" b="1" u="none" strike="noStrike" cap="none">
                          <a:solidFill>
                            <a:srgbClr val="000000"/>
                          </a:solidFill>
                          <a:latin typeface="Calibri"/>
                          <a:ea typeface="Calibri"/>
                          <a:cs typeface="Calibri"/>
                          <a:sym typeface="Calibri"/>
                        </a:rPr>
                        <a:t>Naltrexone for Opioid Use Disorder</a:t>
                      </a:r>
                      <a:endParaRPr sz="1400" u="none" strike="noStrike" cap="none">
                        <a:solidFill>
                          <a:srgbClr val="707070"/>
                        </a:solidFill>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293750">
                <a:tc>
                  <a:txBody>
                    <a:bodyPr/>
                    <a:lstStyle/>
                    <a:p>
                      <a:pPr marL="0" marR="0" lvl="0" indent="0" algn="ctr" rtl="0">
                        <a:spcBef>
                          <a:spcPts val="0"/>
                        </a:spcBef>
                        <a:spcAft>
                          <a:spcPts val="0"/>
                        </a:spcAft>
                        <a:buNone/>
                      </a:pPr>
                      <a:r>
                        <a:rPr lang="en" sz="1400" b="1" u="none" strike="noStrike" cap="none">
                          <a:latin typeface="Calibri"/>
                          <a:ea typeface="Calibri"/>
                          <a:cs typeface="Calibri"/>
                          <a:sym typeface="Calibri"/>
                        </a:rPr>
                        <a:t>7.</a:t>
                      </a:r>
                      <a:endParaRPr sz="1100"/>
                    </a:p>
                  </a:txBody>
                  <a:tcPr marL="68600" marR="68600" marT="34300" marB="34300"/>
                </a:tc>
                <a:tc>
                  <a:txBody>
                    <a:bodyPr/>
                    <a:lstStyle/>
                    <a:p>
                      <a:pPr marL="0" marR="0" lvl="0" indent="0" algn="l" rtl="0">
                        <a:lnSpc>
                          <a:spcPct val="120000"/>
                        </a:lnSpc>
                        <a:spcBef>
                          <a:spcPts val="0"/>
                        </a:spcBef>
                        <a:spcAft>
                          <a:spcPts val="0"/>
                        </a:spcAft>
                        <a:buNone/>
                      </a:pPr>
                      <a:r>
                        <a:rPr lang="en" sz="1400" b="1" u="none" strike="noStrike" cap="none">
                          <a:solidFill>
                            <a:srgbClr val="000000"/>
                          </a:solidFill>
                          <a:latin typeface="Calibri"/>
                          <a:ea typeface="Calibri"/>
                          <a:cs typeface="Calibri"/>
                          <a:sym typeface="Calibri"/>
                        </a:rPr>
                        <a:t>Buprenorphine Induction</a:t>
                      </a:r>
                      <a:endParaRPr sz="1400" u="none" strike="noStrike" cap="none">
                        <a:solidFill>
                          <a:srgbClr val="707070"/>
                        </a:solidFill>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r h="311550">
                <a:tc>
                  <a:txBody>
                    <a:bodyPr/>
                    <a:lstStyle/>
                    <a:p>
                      <a:pPr marL="0" marR="0" lvl="0" indent="0" algn="ctr" rtl="0">
                        <a:spcBef>
                          <a:spcPts val="0"/>
                        </a:spcBef>
                        <a:spcAft>
                          <a:spcPts val="0"/>
                        </a:spcAft>
                        <a:buNone/>
                      </a:pPr>
                      <a:r>
                        <a:rPr lang="en" sz="1400" b="1" u="none" strike="noStrike" cap="none">
                          <a:latin typeface="Calibri"/>
                          <a:ea typeface="Calibri"/>
                          <a:cs typeface="Calibri"/>
                          <a:sym typeface="Calibri"/>
                        </a:rPr>
                        <a:t>8.</a:t>
                      </a:r>
                      <a:endParaRPr sz="1100"/>
                    </a:p>
                  </a:txBody>
                  <a:tcPr marL="68600" marR="68600" marT="34300" marB="34300"/>
                </a:tc>
                <a:tc>
                  <a:txBody>
                    <a:bodyPr/>
                    <a:lstStyle/>
                    <a:p>
                      <a:pPr marL="0" marR="0" lvl="0" indent="0" algn="l" rtl="0">
                        <a:lnSpc>
                          <a:spcPct val="120000"/>
                        </a:lnSpc>
                        <a:spcBef>
                          <a:spcPts val="0"/>
                        </a:spcBef>
                        <a:spcAft>
                          <a:spcPts val="0"/>
                        </a:spcAft>
                        <a:buNone/>
                      </a:pPr>
                      <a:r>
                        <a:rPr lang="en" sz="1400" b="1" u="none" strike="noStrike" cap="none">
                          <a:solidFill>
                            <a:srgbClr val="000000"/>
                          </a:solidFill>
                          <a:latin typeface="Calibri"/>
                          <a:ea typeface="Calibri"/>
                          <a:cs typeface="Calibri"/>
                          <a:sym typeface="Calibri"/>
                        </a:rPr>
                        <a:t>Drug Testing: </a:t>
                      </a:r>
                      <a:r>
                        <a:rPr lang="en" sz="1400" b="0" i="1" u="none" strike="noStrike" cap="none">
                          <a:solidFill>
                            <a:srgbClr val="000000"/>
                          </a:solidFill>
                          <a:latin typeface="Calibri"/>
                          <a:ea typeface="Calibri"/>
                          <a:cs typeface="Calibri"/>
                          <a:sym typeface="Calibri"/>
                        </a:rPr>
                        <a:t>Drug Testing in Pediatric Primary Care</a:t>
                      </a:r>
                      <a:endParaRPr sz="1400" u="none" strike="noStrike" cap="none">
                        <a:solidFill>
                          <a:srgbClr val="707070"/>
                        </a:solidFill>
                        <a:latin typeface="Calibri"/>
                        <a:ea typeface="Calibri"/>
                        <a:cs typeface="Calibri"/>
                        <a:sym typeface="Calibri"/>
                      </a:endParaRPr>
                    </a:p>
                  </a:txBody>
                  <a:tcPr marL="51425" marR="51425" marT="0" marB="0"/>
                </a:tc>
                <a:extLst>
                  <a:ext uri="{0D108BD9-81ED-4DB2-BD59-A6C34878D82A}">
                    <a16:rowId xmlns:a16="http://schemas.microsoft.com/office/drawing/2014/main" val="10007"/>
                  </a:ext>
                </a:extLst>
              </a:tr>
              <a:tr h="275925">
                <a:tc>
                  <a:txBody>
                    <a:bodyPr/>
                    <a:lstStyle/>
                    <a:p>
                      <a:pPr marL="0" marR="0" lvl="0" indent="0" algn="ctr" rtl="0">
                        <a:spcBef>
                          <a:spcPts val="0"/>
                        </a:spcBef>
                        <a:spcAft>
                          <a:spcPts val="0"/>
                        </a:spcAft>
                        <a:buNone/>
                      </a:pPr>
                      <a:r>
                        <a:rPr lang="en" sz="1400" b="1" u="none" strike="noStrike" cap="none">
                          <a:latin typeface="Calibri"/>
                          <a:ea typeface="Calibri"/>
                          <a:cs typeface="Calibri"/>
                          <a:sym typeface="Calibri"/>
                        </a:rPr>
                        <a:t>9.</a:t>
                      </a:r>
                      <a:endParaRPr sz="1100"/>
                    </a:p>
                  </a:txBody>
                  <a:tcPr marL="68600" marR="68600" marT="34300" marB="34300"/>
                </a:tc>
                <a:tc>
                  <a:txBody>
                    <a:bodyPr/>
                    <a:lstStyle/>
                    <a:p>
                      <a:pPr marL="0" marR="0" lvl="0" indent="0" algn="l" rtl="0">
                        <a:lnSpc>
                          <a:spcPct val="120000"/>
                        </a:lnSpc>
                        <a:spcBef>
                          <a:spcPts val="0"/>
                        </a:spcBef>
                        <a:spcAft>
                          <a:spcPts val="0"/>
                        </a:spcAft>
                        <a:buNone/>
                      </a:pPr>
                      <a:r>
                        <a:rPr lang="en" sz="1400" b="1" u="none" strike="noStrike" cap="none">
                          <a:solidFill>
                            <a:srgbClr val="000000"/>
                          </a:solidFill>
                          <a:latin typeface="Calibri"/>
                          <a:ea typeface="Calibri"/>
                          <a:cs typeface="Calibri"/>
                          <a:sym typeface="Calibri"/>
                        </a:rPr>
                        <a:t>Coping with Cravings</a:t>
                      </a:r>
                      <a:endParaRPr sz="1400" u="none" strike="noStrike" cap="none">
                        <a:solidFill>
                          <a:srgbClr val="707070"/>
                        </a:solidFill>
                        <a:latin typeface="Calibri"/>
                        <a:ea typeface="Calibri"/>
                        <a:cs typeface="Calibri"/>
                        <a:sym typeface="Calibri"/>
                      </a:endParaRPr>
                    </a:p>
                  </a:txBody>
                  <a:tcPr marL="51425" marR="51425" marT="0" marB="0"/>
                </a:tc>
                <a:extLst>
                  <a:ext uri="{0D108BD9-81ED-4DB2-BD59-A6C34878D82A}">
                    <a16:rowId xmlns:a16="http://schemas.microsoft.com/office/drawing/2014/main" val="10008"/>
                  </a:ext>
                </a:extLst>
              </a:tr>
              <a:tr h="275925">
                <a:tc>
                  <a:txBody>
                    <a:bodyPr/>
                    <a:lstStyle/>
                    <a:p>
                      <a:pPr marL="0" marR="0" lvl="0" indent="0" algn="ctr" rtl="0">
                        <a:spcBef>
                          <a:spcPts val="0"/>
                        </a:spcBef>
                        <a:spcAft>
                          <a:spcPts val="0"/>
                        </a:spcAft>
                        <a:buNone/>
                      </a:pPr>
                      <a:r>
                        <a:rPr lang="en" sz="1400" b="1" u="none" strike="noStrike" cap="none">
                          <a:latin typeface="Calibri"/>
                          <a:ea typeface="Calibri"/>
                          <a:cs typeface="Calibri"/>
                          <a:sym typeface="Calibri"/>
                        </a:rPr>
                        <a:t>10.</a:t>
                      </a:r>
                      <a:endParaRPr sz="1100"/>
                    </a:p>
                  </a:txBody>
                  <a:tcPr marL="68600" marR="68600" marT="34300" marB="34300"/>
                </a:tc>
                <a:tc>
                  <a:txBody>
                    <a:bodyPr/>
                    <a:lstStyle/>
                    <a:p>
                      <a:pPr marL="0" marR="0" lvl="0" indent="0" algn="l" rtl="0">
                        <a:lnSpc>
                          <a:spcPct val="120000"/>
                        </a:lnSpc>
                        <a:spcBef>
                          <a:spcPts val="0"/>
                        </a:spcBef>
                        <a:spcAft>
                          <a:spcPts val="0"/>
                        </a:spcAft>
                        <a:buNone/>
                      </a:pPr>
                      <a:r>
                        <a:rPr lang="en" sz="1400" b="1" u="none" strike="noStrike" cap="none">
                          <a:solidFill>
                            <a:srgbClr val="000000"/>
                          </a:solidFill>
                          <a:latin typeface="Calibri"/>
                          <a:ea typeface="Calibri"/>
                          <a:cs typeface="Calibri"/>
                          <a:sym typeface="Calibri"/>
                        </a:rPr>
                        <a:t>Behavioral Contracts</a:t>
                      </a:r>
                      <a:endParaRPr sz="1400" u="none" strike="noStrike" cap="none">
                        <a:solidFill>
                          <a:srgbClr val="707070"/>
                        </a:solidFill>
                        <a:latin typeface="Calibri"/>
                        <a:ea typeface="Calibri"/>
                        <a:cs typeface="Calibri"/>
                        <a:sym typeface="Calibri"/>
                      </a:endParaRPr>
                    </a:p>
                  </a:txBody>
                  <a:tcPr marL="51425" marR="51425" marT="0" marB="0"/>
                </a:tc>
                <a:extLst>
                  <a:ext uri="{0D108BD9-81ED-4DB2-BD59-A6C34878D82A}">
                    <a16:rowId xmlns:a16="http://schemas.microsoft.com/office/drawing/2014/main" val="10009"/>
                  </a:ext>
                </a:extLst>
              </a:tr>
              <a:tr h="275925">
                <a:tc>
                  <a:txBody>
                    <a:bodyPr/>
                    <a:lstStyle/>
                    <a:p>
                      <a:pPr marL="0" marR="0" lvl="0" indent="0" algn="ctr" rtl="0">
                        <a:spcBef>
                          <a:spcPts val="0"/>
                        </a:spcBef>
                        <a:spcAft>
                          <a:spcPts val="0"/>
                        </a:spcAft>
                        <a:buNone/>
                      </a:pPr>
                      <a:r>
                        <a:rPr lang="en" sz="1400" b="1" u="none" strike="noStrike" cap="none">
                          <a:latin typeface="Calibri"/>
                          <a:ea typeface="Calibri"/>
                          <a:cs typeface="Calibri"/>
                          <a:sym typeface="Calibri"/>
                        </a:rPr>
                        <a:t>11.</a:t>
                      </a:r>
                      <a:endParaRPr sz="1100"/>
                    </a:p>
                  </a:txBody>
                  <a:tcPr marL="68600" marR="68600" marT="34300" marB="34300"/>
                </a:tc>
                <a:tc>
                  <a:txBody>
                    <a:bodyPr/>
                    <a:lstStyle/>
                    <a:p>
                      <a:pPr marL="0" marR="0" lvl="0" indent="0" algn="l" rtl="0">
                        <a:lnSpc>
                          <a:spcPct val="120000"/>
                        </a:lnSpc>
                        <a:spcBef>
                          <a:spcPts val="0"/>
                        </a:spcBef>
                        <a:spcAft>
                          <a:spcPts val="0"/>
                        </a:spcAft>
                        <a:buNone/>
                      </a:pPr>
                      <a:r>
                        <a:rPr lang="en" sz="1400" b="1" u="none" strike="noStrike" cap="none">
                          <a:solidFill>
                            <a:srgbClr val="000000"/>
                          </a:solidFill>
                          <a:latin typeface="Calibri"/>
                          <a:ea typeface="Calibri"/>
                          <a:cs typeface="Calibri"/>
                          <a:sym typeface="Calibri"/>
                        </a:rPr>
                        <a:t>Parent Guidance</a:t>
                      </a:r>
                      <a:endParaRPr sz="1400" u="none" strike="noStrike" cap="none">
                        <a:solidFill>
                          <a:srgbClr val="707070"/>
                        </a:solidFill>
                        <a:latin typeface="Calibri"/>
                        <a:ea typeface="Calibri"/>
                        <a:cs typeface="Calibri"/>
                        <a:sym typeface="Calibri"/>
                      </a:endParaRPr>
                    </a:p>
                  </a:txBody>
                  <a:tcPr marL="51425" marR="51425" marT="0" marB="0"/>
                </a:tc>
                <a:extLst>
                  <a:ext uri="{0D108BD9-81ED-4DB2-BD59-A6C34878D82A}">
                    <a16:rowId xmlns:a16="http://schemas.microsoft.com/office/drawing/2014/main" val="10010"/>
                  </a:ext>
                </a:extLst>
              </a:tr>
              <a:tr h="255900">
                <a:tc>
                  <a:txBody>
                    <a:bodyPr/>
                    <a:lstStyle/>
                    <a:p>
                      <a:pPr marL="0" marR="0" lvl="0" indent="0" algn="ctr" rtl="0">
                        <a:spcBef>
                          <a:spcPts val="0"/>
                        </a:spcBef>
                        <a:spcAft>
                          <a:spcPts val="0"/>
                        </a:spcAft>
                        <a:buNone/>
                      </a:pPr>
                      <a:r>
                        <a:rPr lang="en" sz="1400" b="1" u="none" strike="noStrike" cap="none">
                          <a:latin typeface="Calibri"/>
                          <a:ea typeface="Calibri"/>
                          <a:cs typeface="Calibri"/>
                          <a:sym typeface="Calibri"/>
                        </a:rPr>
                        <a:t>12.</a:t>
                      </a:r>
                      <a:endParaRPr sz="1100"/>
                    </a:p>
                  </a:txBody>
                  <a:tcPr marL="68600" marR="68600" marT="34300" marB="34300"/>
                </a:tc>
                <a:tc>
                  <a:txBody>
                    <a:bodyPr/>
                    <a:lstStyle/>
                    <a:p>
                      <a:pPr marL="0" marR="0" lvl="0" indent="0" algn="l" rtl="0">
                        <a:lnSpc>
                          <a:spcPct val="120000"/>
                        </a:lnSpc>
                        <a:spcBef>
                          <a:spcPts val="0"/>
                        </a:spcBef>
                        <a:spcAft>
                          <a:spcPts val="0"/>
                        </a:spcAft>
                        <a:buNone/>
                      </a:pPr>
                      <a:r>
                        <a:rPr lang="en" sz="1400" b="1" u="none" strike="noStrike" cap="none">
                          <a:solidFill>
                            <a:srgbClr val="000000"/>
                          </a:solidFill>
                          <a:latin typeface="Calibri"/>
                          <a:ea typeface="Calibri"/>
                          <a:cs typeface="Calibri"/>
                          <a:sym typeface="Calibri"/>
                        </a:rPr>
                        <a:t>Co-occurring Mental Health Disorders</a:t>
                      </a:r>
                      <a:endParaRPr sz="1400" u="none" strike="noStrike" cap="none">
                        <a:solidFill>
                          <a:srgbClr val="707070"/>
                        </a:solidFill>
                        <a:latin typeface="Calibri"/>
                        <a:ea typeface="Calibri"/>
                        <a:cs typeface="Calibri"/>
                        <a:sym typeface="Calibri"/>
                      </a:endParaRPr>
                    </a:p>
                  </a:txBody>
                  <a:tcPr marL="51425" marR="51425" marT="0" marB="0"/>
                </a:tc>
                <a:extLst>
                  <a:ext uri="{0D108BD9-81ED-4DB2-BD59-A6C34878D82A}">
                    <a16:rowId xmlns:a16="http://schemas.microsoft.com/office/drawing/2014/main" val="10011"/>
                  </a:ext>
                </a:extLst>
              </a:tr>
              <a:tr h="255900">
                <a:tc>
                  <a:txBody>
                    <a:bodyPr/>
                    <a:lstStyle/>
                    <a:p>
                      <a:pPr marL="0" marR="0" lvl="0" indent="0" algn="ctr" rtl="0">
                        <a:spcBef>
                          <a:spcPts val="0"/>
                        </a:spcBef>
                        <a:spcAft>
                          <a:spcPts val="0"/>
                        </a:spcAft>
                        <a:buNone/>
                      </a:pPr>
                      <a:r>
                        <a:rPr lang="en" sz="1400" b="1" u="none" strike="noStrike" cap="none">
                          <a:latin typeface="Calibri"/>
                          <a:ea typeface="Calibri"/>
                          <a:cs typeface="Calibri"/>
                          <a:sym typeface="Calibri"/>
                        </a:rPr>
                        <a:t>13.</a:t>
                      </a:r>
                      <a:endParaRPr sz="1100"/>
                    </a:p>
                  </a:txBody>
                  <a:tcPr marL="68600" marR="68600" marT="34300" marB="34300"/>
                </a:tc>
                <a:tc>
                  <a:txBody>
                    <a:bodyPr/>
                    <a:lstStyle/>
                    <a:p>
                      <a:pPr marL="0" marR="0" lvl="0" indent="0" algn="l" rtl="0">
                        <a:lnSpc>
                          <a:spcPct val="120000"/>
                        </a:lnSpc>
                        <a:spcBef>
                          <a:spcPts val="0"/>
                        </a:spcBef>
                        <a:spcAft>
                          <a:spcPts val="0"/>
                        </a:spcAft>
                        <a:buNone/>
                      </a:pPr>
                      <a:r>
                        <a:rPr lang="en" sz="1400" b="1" u="none" strike="noStrike" cap="none">
                          <a:solidFill>
                            <a:srgbClr val="000000"/>
                          </a:solidFill>
                          <a:latin typeface="Calibri"/>
                          <a:ea typeface="Calibri"/>
                          <a:cs typeface="Calibri"/>
                          <a:sym typeface="Calibri"/>
                        </a:rPr>
                        <a:t>Co-occurring Medical Disorders</a:t>
                      </a:r>
                      <a:endParaRPr sz="1400" u="none" strike="noStrike" cap="none">
                        <a:solidFill>
                          <a:srgbClr val="707070"/>
                        </a:solidFill>
                        <a:latin typeface="Calibri"/>
                        <a:ea typeface="Calibri"/>
                        <a:cs typeface="Calibri"/>
                        <a:sym typeface="Calibri"/>
                      </a:endParaRPr>
                    </a:p>
                  </a:txBody>
                  <a:tcPr marL="51425" marR="51425" marT="0" marB="0"/>
                </a:tc>
                <a:extLst>
                  <a:ext uri="{0D108BD9-81ED-4DB2-BD59-A6C34878D82A}">
                    <a16:rowId xmlns:a16="http://schemas.microsoft.com/office/drawing/2014/main" val="10012"/>
                  </a:ext>
                </a:extLst>
              </a:tr>
              <a:tr h="255900">
                <a:tc>
                  <a:txBody>
                    <a:bodyPr/>
                    <a:lstStyle/>
                    <a:p>
                      <a:pPr marL="0" marR="0" lvl="0" indent="0" algn="ctr" rtl="0">
                        <a:spcBef>
                          <a:spcPts val="0"/>
                        </a:spcBef>
                        <a:spcAft>
                          <a:spcPts val="0"/>
                        </a:spcAft>
                        <a:buNone/>
                      </a:pPr>
                      <a:r>
                        <a:rPr lang="en" sz="1400" b="1" u="none" strike="noStrike" cap="none">
                          <a:latin typeface="Calibri"/>
                          <a:ea typeface="Calibri"/>
                          <a:cs typeface="Calibri"/>
                          <a:sym typeface="Calibri"/>
                        </a:rPr>
                        <a:t>14.</a:t>
                      </a:r>
                      <a:endParaRPr sz="1100"/>
                    </a:p>
                  </a:txBody>
                  <a:tcPr marL="68600" marR="68600" marT="34300" marB="34300"/>
                </a:tc>
                <a:tc>
                  <a:txBody>
                    <a:bodyPr/>
                    <a:lstStyle/>
                    <a:p>
                      <a:pPr marL="0" marR="0" lvl="0" indent="0" algn="l" rtl="0">
                        <a:lnSpc>
                          <a:spcPct val="120000"/>
                        </a:lnSpc>
                        <a:spcBef>
                          <a:spcPts val="0"/>
                        </a:spcBef>
                        <a:spcAft>
                          <a:spcPts val="0"/>
                        </a:spcAft>
                        <a:buNone/>
                      </a:pPr>
                      <a:r>
                        <a:rPr lang="en" sz="1400" b="1" u="none" strike="noStrike" cap="none">
                          <a:solidFill>
                            <a:srgbClr val="000000"/>
                          </a:solidFill>
                          <a:latin typeface="Calibri"/>
                          <a:ea typeface="Calibri"/>
                          <a:cs typeface="Calibri"/>
                          <a:sym typeface="Calibri"/>
                        </a:rPr>
                        <a:t>Referrals: </a:t>
                      </a:r>
                      <a:r>
                        <a:rPr lang="en" sz="1400" b="0" i="1" u="none" strike="noStrike" cap="none">
                          <a:solidFill>
                            <a:srgbClr val="000000"/>
                          </a:solidFill>
                          <a:latin typeface="Calibri"/>
                          <a:ea typeface="Calibri"/>
                          <a:cs typeface="Calibri"/>
                          <a:sym typeface="Calibri"/>
                        </a:rPr>
                        <a:t>Referrals to Higher Levels of Care</a:t>
                      </a:r>
                      <a:endParaRPr sz="1400" b="0" i="1" u="none" strike="noStrike" cap="none">
                        <a:solidFill>
                          <a:srgbClr val="707070"/>
                        </a:solidFill>
                        <a:latin typeface="Calibri"/>
                        <a:ea typeface="Calibri"/>
                        <a:cs typeface="Calibri"/>
                        <a:sym typeface="Calibri"/>
                      </a:endParaRPr>
                    </a:p>
                  </a:txBody>
                  <a:tcPr marL="51425" marR="51425" marT="0" marB="0"/>
                </a:tc>
                <a:extLst>
                  <a:ext uri="{0D108BD9-81ED-4DB2-BD59-A6C34878D82A}">
                    <a16:rowId xmlns:a16="http://schemas.microsoft.com/office/drawing/2014/main" val="10013"/>
                  </a:ext>
                </a:extLst>
              </a:tr>
              <a:tr h="298500">
                <a:tc>
                  <a:txBody>
                    <a:bodyPr/>
                    <a:lstStyle/>
                    <a:p>
                      <a:pPr marL="0" marR="0" lvl="0" indent="0" algn="ctr" rtl="0">
                        <a:spcBef>
                          <a:spcPts val="0"/>
                        </a:spcBef>
                        <a:spcAft>
                          <a:spcPts val="0"/>
                        </a:spcAft>
                        <a:buNone/>
                      </a:pPr>
                      <a:r>
                        <a:rPr lang="en" sz="1400" b="1" u="none" strike="noStrike" cap="none">
                          <a:latin typeface="Calibri"/>
                          <a:ea typeface="Calibri"/>
                          <a:cs typeface="Calibri"/>
                          <a:sym typeface="Calibri"/>
                        </a:rPr>
                        <a:t>15.</a:t>
                      </a:r>
                      <a:endParaRPr sz="1100"/>
                    </a:p>
                  </a:txBody>
                  <a:tcPr marL="68600" marR="68600" marT="34300" marB="34300"/>
                </a:tc>
                <a:tc>
                  <a:txBody>
                    <a:bodyPr/>
                    <a:lstStyle/>
                    <a:p>
                      <a:pPr marL="0" marR="0" lvl="0" indent="0" algn="l" rtl="0">
                        <a:lnSpc>
                          <a:spcPct val="120000"/>
                        </a:lnSpc>
                        <a:spcBef>
                          <a:spcPts val="0"/>
                        </a:spcBef>
                        <a:spcAft>
                          <a:spcPts val="0"/>
                        </a:spcAft>
                        <a:buNone/>
                      </a:pPr>
                      <a:r>
                        <a:rPr lang="en" sz="1400" b="1" u="none" strike="noStrike" cap="none">
                          <a:solidFill>
                            <a:srgbClr val="000000"/>
                          </a:solidFill>
                          <a:latin typeface="Calibri"/>
                          <a:ea typeface="Calibri"/>
                          <a:cs typeface="Calibri"/>
                          <a:sym typeface="Calibri"/>
                        </a:rPr>
                        <a:t>Communication: </a:t>
                      </a:r>
                      <a:r>
                        <a:rPr lang="en" sz="1400" b="0" i="1" u="none" strike="noStrike" cap="none">
                          <a:solidFill>
                            <a:srgbClr val="000000"/>
                          </a:solidFill>
                          <a:latin typeface="Calibri"/>
                          <a:ea typeface="Calibri"/>
                          <a:cs typeface="Calibri"/>
                          <a:sym typeface="Calibri"/>
                        </a:rPr>
                        <a:t>Guidelines and Tips for Parents</a:t>
                      </a:r>
                      <a:endParaRPr sz="1400" u="none" strike="noStrike" cap="none">
                        <a:solidFill>
                          <a:srgbClr val="707070"/>
                        </a:solidFill>
                        <a:latin typeface="Calibri"/>
                        <a:ea typeface="Calibri"/>
                        <a:cs typeface="Calibri"/>
                        <a:sym typeface="Calibri"/>
                      </a:endParaRPr>
                    </a:p>
                  </a:txBody>
                  <a:tcPr marL="51425" marR="51425" marT="0" marB="0"/>
                </a:tc>
                <a:extLst>
                  <a:ext uri="{0D108BD9-81ED-4DB2-BD59-A6C34878D82A}">
                    <a16:rowId xmlns:a16="http://schemas.microsoft.com/office/drawing/2014/main" val="10014"/>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91"/>
          <p:cNvSpPr txBox="1">
            <a:spLocks noGrp="1"/>
          </p:cNvSpPr>
          <p:nvPr>
            <p:ph type="title"/>
          </p:nvPr>
        </p:nvSpPr>
        <p:spPr>
          <a:xfrm>
            <a:off x="734785" y="135051"/>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Virtual Counseling</a:t>
            </a:r>
            <a:endParaRPr sz="3000" b="1"/>
          </a:p>
        </p:txBody>
      </p:sp>
      <p:pic>
        <p:nvPicPr>
          <p:cNvPr id="655" name="Google Shape;655;p91" descr="Virtual Counselor Guide | Broward Schools VC Login Online"/>
          <p:cNvPicPr preferRelativeResize="0"/>
          <p:nvPr/>
        </p:nvPicPr>
        <p:blipFill rotWithShape="1">
          <a:blip r:embed="rId3">
            <a:alphaModFix/>
          </a:blip>
          <a:srcRect/>
          <a:stretch/>
        </p:blipFill>
        <p:spPr>
          <a:xfrm>
            <a:off x="1222409" y="1000336"/>
            <a:ext cx="6605337" cy="395907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9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C00000"/>
              </a:buClr>
              <a:buSzPts val="3000"/>
              <a:buFont typeface="Calibri"/>
              <a:buNone/>
            </a:pPr>
            <a:br>
              <a:rPr lang="en" sz="3000">
                <a:solidFill>
                  <a:srgbClr val="C00000"/>
                </a:solidFill>
              </a:rPr>
            </a:br>
            <a:r>
              <a:rPr lang="en" sz="3300" b="1"/>
              <a:t>School Partnership</a:t>
            </a:r>
            <a:br>
              <a:rPr lang="en" sz="3300">
                <a:latin typeface="Calibri"/>
                <a:ea typeface="Calibri"/>
                <a:cs typeface="Calibri"/>
                <a:sym typeface="Calibri"/>
              </a:rPr>
            </a:br>
            <a:r>
              <a:rPr lang="en" sz="2700">
                <a:latin typeface="Calibri"/>
                <a:ea typeface="Calibri"/>
                <a:cs typeface="Calibri"/>
                <a:sym typeface="Calibri"/>
              </a:rPr>
              <a:t>School-Based Virtual Vaping Group Therapy </a:t>
            </a:r>
            <a:br>
              <a:rPr lang="en" sz="3000">
                <a:solidFill>
                  <a:srgbClr val="C00000"/>
                </a:solidFill>
              </a:rPr>
            </a:br>
            <a:endParaRPr sz="3000"/>
          </a:p>
        </p:txBody>
      </p:sp>
      <p:pic>
        <p:nvPicPr>
          <p:cNvPr id="661" name="Google Shape;661;p92"/>
          <p:cNvPicPr preferRelativeResize="0"/>
          <p:nvPr/>
        </p:nvPicPr>
        <p:blipFill rotWithShape="1">
          <a:blip r:embed="rId3">
            <a:alphaModFix/>
          </a:blip>
          <a:srcRect/>
          <a:stretch/>
        </p:blipFill>
        <p:spPr>
          <a:xfrm>
            <a:off x="2310493" y="1596675"/>
            <a:ext cx="4814394" cy="32039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9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Group Structure</a:t>
            </a:r>
            <a:endParaRPr sz="3000" b="1"/>
          </a:p>
        </p:txBody>
      </p:sp>
      <p:sp>
        <p:nvSpPr>
          <p:cNvPr id="668" name="Google Shape;668;p93"/>
          <p:cNvSpPr txBox="1">
            <a:spLocks noGrp="1"/>
          </p:cNvSpPr>
          <p:nvPr>
            <p:ph type="body" idx="1"/>
          </p:nvPr>
        </p:nvSpPr>
        <p:spPr>
          <a:xfrm>
            <a:off x="4602857" y="1279663"/>
            <a:ext cx="4222735" cy="3771900"/>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Char char="•"/>
            </a:pPr>
            <a:r>
              <a:rPr lang="en" sz="1100"/>
              <a:t>5 sessions </a:t>
            </a:r>
            <a:endParaRPr sz="1100"/>
          </a:p>
          <a:p>
            <a:pPr marL="177800" lvl="0" indent="-171450" algn="l" rtl="0">
              <a:lnSpc>
                <a:spcPct val="90000"/>
              </a:lnSpc>
              <a:spcBef>
                <a:spcPts val="800"/>
              </a:spcBef>
              <a:spcAft>
                <a:spcPts val="0"/>
              </a:spcAft>
              <a:buClr>
                <a:schemeClr val="dk1"/>
              </a:buClr>
              <a:buSzPts val="2100"/>
              <a:buChar char="•"/>
            </a:pPr>
            <a:r>
              <a:rPr lang="en" sz="1100"/>
              <a:t>2 facilitators </a:t>
            </a:r>
            <a:endParaRPr sz="1100"/>
          </a:p>
          <a:p>
            <a:pPr marL="177800" lvl="0" indent="-171450" algn="l" rtl="0">
              <a:lnSpc>
                <a:spcPct val="90000"/>
              </a:lnSpc>
              <a:spcBef>
                <a:spcPts val="800"/>
              </a:spcBef>
              <a:spcAft>
                <a:spcPts val="0"/>
              </a:spcAft>
              <a:buClr>
                <a:schemeClr val="dk1"/>
              </a:buClr>
              <a:buSzPts val="2100"/>
              <a:buChar char="•"/>
            </a:pPr>
            <a:r>
              <a:rPr lang="en" sz="1100"/>
              <a:t>MI, mutual aid, &amp; psychoeducation</a:t>
            </a:r>
            <a:endParaRPr sz="1100"/>
          </a:p>
        </p:txBody>
      </p:sp>
      <p:pic>
        <p:nvPicPr>
          <p:cNvPr id="669" name="Google Shape;669;p93"/>
          <p:cNvPicPr preferRelativeResize="0"/>
          <p:nvPr/>
        </p:nvPicPr>
        <p:blipFill rotWithShape="1">
          <a:blip r:embed="rId3">
            <a:alphaModFix/>
          </a:blip>
          <a:srcRect l="25832" t="12420" r="10000"/>
          <a:stretch/>
        </p:blipFill>
        <p:spPr>
          <a:xfrm>
            <a:off x="1424243" y="1257300"/>
            <a:ext cx="3084136" cy="3373580"/>
          </a:xfrm>
          <a:prstGeom prst="rect">
            <a:avLst/>
          </a:prstGeom>
          <a:noFill/>
          <a:ln>
            <a:noFill/>
          </a:ln>
        </p:spPr>
      </p:pic>
      <p:pic>
        <p:nvPicPr>
          <p:cNvPr id="670" name="Google Shape;670;p93"/>
          <p:cNvPicPr preferRelativeResize="0"/>
          <p:nvPr/>
        </p:nvPicPr>
        <p:blipFill rotWithShape="1">
          <a:blip r:embed="rId4">
            <a:alphaModFix/>
          </a:blip>
          <a:srcRect/>
          <a:stretch/>
        </p:blipFill>
        <p:spPr>
          <a:xfrm>
            <a:off x="4847788" y="2588078"/>
            <a:ext cx="3577756" cy="204280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Google Shape;675;p94"/>
          <p:cNvPicPr preferRelativeResize="0"/>
          <p:nvPr/>
        </p:nvPicPr>
        <p:blipFill rotWithShape="1">
          <a:blip r:embed="rId3">
            <a:alphaModFix/>
          </a:blip>
          <a:srcRect/>
          <a:stretch/>
        </p:blipFill>
        <p:spPr>
          <a:xfrm>
            <a:off x="1436914" y="1379799"/>
            <a:ext cx="5829300" cy="3562550"/>
          </a:xfrm>
          <a:prstGeom prst="rect">
            <a:avLst/>
          </a:prstGeom>
          <a:noFill/>
          <a:ln>
            <a:noFill/>
          </a:ln>
        </p:spPr>
      </p:pic>
      <p:sp>
        <p:nvSpPr>
          <p:cNvPr id="676" name="Google Shape;676;p94"/>
          <p:cNvSpPr txBox="1">
            <a:spLocks noGrp="1"/>
          </p:cNvSpPr>
          <p:nvPr>
            <p:ph type="title"/>
          </p:nvPr>
        </p:nvSpPr>
        <p:spPr>
          <a:xfrm>
            <a:off x="293915" y="83257"/>
            <a:ext cx="8327570" cy="85725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Proportion reporting past 7-day abstinence (N=15)</a:t>
            </a:r>
            <a:endParaRPr sz="3000" b="1"/>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95"/>
          <p:cNvSpPr txBox="1">
            <a:spLocks noGrp="1"/>
          </p:cNvSpPr>
          <p:nvPr>
            <p:ph type="title"/>
          </p:nvPr>
        </p:nvSpPr>
        <p:spPr>
          <a:xfrm>
            <a:off x="636815" y="369265"/>
            <a:ext cx="520065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Juvenile Justice Partnership</a:t>
            </a:r>
            <a:endParaRPr sz="3000" b="1"/>
          </a:p>
        </p:txBody>
      </p:sp>
      <p:pic>
        <p:nvPicPr>
          <p:cNvPr id="682" name="Google Shape;682;p95" descr="Overview of Massachusetts' Department of Youth Services (DYS) Behavior  Management System - Crime Free Kids"/>
          <p:cNvPicPr preferRelativeResize="0"/>
          <p:nvPr/>
        </p:nvPicPr>
        <p:blipFill rotWithShape="1">
          <a:blip r:embed="rId3">
            <a:alphaModFix/>
          </a:blip>
          <a:srcRect/>
          <a:stretch/>
        </p:blipFill>
        <p:spPr>
          <a:xfrm>
            <a:off x="1563462" y="1363436"/>
            <a:ext cx="1828798" cy="1828799"/>
          </a:xfrm>
          <a:prstGeom prst="rect">
            <a:avLst/>
          </a:prstGeom>
          <a:noFill/>
          <a:ln>
            <a:noFill/>
          </a:ln>
        </p:spPr>
      </p:pic>
      <p:pic>
        <p:nvPicPr>
          <p:cNvPr id="683" name="Google Shape;683;p95"/>
          <p:cNvPicPr preferRelativeResize="0"/>
          <p:nvPr/>
        </p:nvPicPr>
        <p:blipFill rotWithShape="1">
          <a:blip r:embed="rId4">
            <a:alphaModFix/>
          </a:blip>
          <a:srcRect/>
          <a:stretch/>
        </p:blipFill>
        <p:spPr>
          <a:xfrm>
            <a:off x="4119290" y="1887084"/>
            <a:ext cx="3436348" cy="781503"/>
          </a:xfrm>
          <a:prstGeom prst="rect">
            <a:avLst/>
          </a:prstGeom>
          <a:noFill/>
          <a:ln>
            <a:noFill/>
          </a:ln>
        </p:spPr>
      </p:pic>
      <p:sp>
        <p:nvSpPr>
          <p:cNvPr id="684" name="Google Shape;684;p95"/>
          <p:cNvSpPr txBox="1"/>
          <p:nvPr/>
        </p:nvSpPr>
        <p:spPr>
          <a:xfrm>
            <a:off x="816428" y="3543300"/>
            <a:ext cx="7854043" cy="92333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a:solidFill>
                  <a:schemeClr val="dk1"/>
                </a:solidFill>
                <a:latin typeface="Calibri"/>
                <a:ea typeface="Calibri"/>
                <a:cs typeface="Calibri"/>
                <a:sym typeface="Calibri"/>
              </a:rPr>
              <a:t>GOAL: To </a:t>
            </a:r>
            <a:r>
              <a:rPr lang="en" sz="2100" b="1">
                <a:solidFill>
                  <a:schemeClr val="dk1"/>
                </a:solidFill>
                <a:latin typeface="Calibri"/>
                <a:ea typeface="Calibri"/>
                <a:cs typeface="Calibri"/>
                <a:sym typeface="Calibri"/>
              </a:rPr>
              <a:t>improve</a:t>
            </a:r>
            <a:r>
              <a:rPr lang="en" sz="2100">
                <a:solidFill>
                  <a:schemeClr val="dk1"/>
                </a:solidFill>
                <a:latin typeface="Calibri"/>
                <a:ea typeface="Calibri"/>
                <a:cs typeface="Calibri"/>
                <a:sym typeface="Calibri"/>
              </a:rPr>
              <a:t> the lives of youth involved in the juvenile justice system and </a:t>
            </a:r>
            <a:r>
              <a:rPr lang="en" sz="2100" b="1">
                <a:solidFill>
                  <a:schemeClr val="dk1"/>
                </a:solidFill>
                <a:latin typeface="Calibri"/>
                <a:ea typeface="Calibri"/>
                <a:cs typeface="Calibri"/>
                <a:sym typeface="Calibri"/>
              </a:rPr>
              <a:t>reduce</a:t>
            </a:r>
            <a:r>
              <a:rPr lang="en" sz="2100">
                <a:solidFill>
                  <a:schemeClr val="dk1"/>
                </a:solidFill>
                <a:latin typeface="Calibri"/>
                <a:ea typeface="Calibri"/>
                <a:cs typeface="Calibri"/>
                <a:sym typeface="Calibri"/>
              </a:rPr>
              <a:t> recidivism by treating substance use disorders</a:t>
            </a: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96"/>
          <p:cNvSpPr txBox="1">
            <a:spLocks noGrp="1"/>
          </p:cNvSpPr>
          <p:nvPr>
            <p:ph type="title"/>
          </p:nvPr>
        </p:nvSpPr>
        <p:spPr>
          <a:xfrm>
            <a:off x="873578" y="300888"/>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Services</a:t>
            </a:r>
            <a:endParaRPr sz="3000" b="1"/>
          </a:p>
        </p:txBody>
      </p:sp>
      <p:sp>
        <p:nvSpPr>
          <p:cNvPr id="691" name="Google Shape;691;p96"/>
          <p:cNvSpPr txBox="1">
            <a:spLocks noGrp="1"/>
          </p:cNvSpPr>
          <p:nvPr>
            <p:ph type="body" idx="1"/>
          </p:nvPr>
        </p:nvSpPr>
        <p:spPr>
          <a:xfrm>
            <a:off x="530679" y="1295060"/>
            <a:ext cx="6172200" cy="3394472"/>
          </a:xfrm>
          <a:prstGeom prst="rect">
            <a:avLst/>
          </a:prstGeom>
          <a:noFill/>
          <a:ln>
            <a:noFill/>
          </a:ln>
        </p:spPr>
        <p:txBody>
          <a:bodyPr spcFirstLastPara="1" wrap="square" lIns="68575" tIns="34275" rIns="68575" bIns="34275" anchor="t" anchorCtr="0">
            <a:noAutofit/>
          </a:bodyPr>
          <a:lstStyle/>
          <a:p>
            <a:pPr marL="520700" lvl="1" indent="-171450" algn="l" rtl="0">
              <a:lnSpc>
                <a:spcPct val="80000"/>
              </a:lnSpc>
              <a:spcBef>
                <a:spcPts val="0"/>
              </a:spcBef>
              <a:spcAft>
                <a:spcPts val="0"/>
              </a:spcAft>
              <a:buClr>
                <a:schemeClr val="dk1"/>
              </a:buClr>
              <a:buSzPts val="2100"/>
              <a:buChar char="•"/>
            </a:pPr>
            <a:r>
              <a:rPr lang="en" sz="2100"/>
              <a:t>Addiction Medicine evaluation</a:t>
            </a:r>
            <a:endParaRPr sz="1100"/>
          </a:p>
          <a:p>
            <a:pPr marL="520700" lvl="1" indent="-171450" algn="l" rtl="0">
              <a:lnSpc>
                <a:spcPct val="80000"/>
              </a:lnSpc>
              <a:spcBef>
                <a:spcPts val="1400"/>
              </a:spcBef>
              <a:spcAft>
                <a:spcPts val="0"/>
              </a:spcAft>
              <a:buClr>
                <a:schemeClr val="dk1"/>
              </a:buClr>
              <a:buSzPts val="2100"/>
              <a:buChar char="•"/>
            </a:pPr>
            <a:r>
              <a:rPr lang="en" sz="2100"/>
              <a:t>Medication Treatment as indicated</a:t>
            </a:r>
            <a:endParaRPr sz="1100"/>
          </a:p>
          <a:p>
            <a:pPr marL="520700" lvl="1" indent="-171450" algn="l" rtl="0">
              <a:lnSpc>
                <a:spcPct val="80000"/>
              </a:lnSpc>
              <a:spcBef>
                <a:spcPts val="1400"/>
              </a:spcBef>
              <a:spcAft>
                <a:spcPts val="0"/>
              </a:spcAft>
              <a:buClr>
                <a:schemeClr val="dk1"/>
              </a:buClr>
              <a:buSzPts val="2100"/>
              <a:buChar char="•"/>
            </a:pPr>
            <a:r>
              <a:rPr lang="en" sz="2100"/>
              <a:t>Psychiatric assessment</a:t>
            </a:r>
            <a:endParaRPr sz="1100"/>
          </a:p>
          <a:p>
            <a:pPr marL="520700" lvl="1" indent="-171450" algn="l" rtl="0">
              <a:lnSpc>
                <a:spcPct val="80000"/>
              </a:lnSpc>
              <a:spcBef>
                <a:spcPts val="1400"/>
              </a:spcBef>
              <a:spcAft>
                <a:spcPts val="0"/>
              </a:spcAft>
              <a:buClr>
                <a:schemeClr val="dk1"/>
              </a:buClr>
              <a:buSzPts val="2100"/>
              <a:buChar char="•"/>
            </a:pPr>
            <a:r>
              <a:rPr lang="en" sz="2100"/>
              <a:t>Medical advice and follow up 	</a:t>
            </a:r>
            <a:endParaRPr sz="1100"/>
          </a:p>
          <a:p>
            <a:pPr marL="520700" lvl="1" indent="-171450" algn="l" rtl="0">
              <a:lnSpc>
                <a:spcPct val="80000"/>
              </a:lnSpc>
              <a:spcBef>
                <a:spcPts val="1400"/>
              </a:spcBef>
              <a:spcAft>
                <a:spcPts val="0"/>
              </a:spcAft>
              <a:buClr>
                <a:schemeClr val="dk1"/>
              </a:buClr>
              <a:buSzPts val="2100"/>
              <a:buChar char="•"/>
            </a:pPr>
            <a:r>
              <a:rPr lang="en" sz="2100"/>
              <a:t>Monitoring</a:t>
            </a:r>
            <a:endParaRPr sz="1100"/>
          </a:p>
          <a:p>
            <a:pPr marL="520700" lvl="1" indent="-171450" algn="l" rtl="0">
              <a:lnSpc>
                <a:spcPct val="80000"/>
              </a:lnSpc>
              <a:spcBef>
                <a:spcPts val="1400"/>
              </a:spcBef>
              <a:spcAft>
                <a:spcPts val="0"/>
              </a:spcAft>
              <a:buClr>
                <a:schemeClr val="dk1"/>
              </a:buClr>
              <a:buSzPts val="2100"/>
              <a:buChar char="•"/>
            </a:pPr>
            <a:r>
              <a:rPr lang="en" sz="2100"/>
              <a:t>Individual counseling bridging from custody to community</a:t>
            </a:r>
            <a:endParaRPr sz="1100"/>
          </a:p>
          <a:p>
            <a:pPr marL="520700" lvl="1" indent="-171450" algn="l" rtl="0">
              <a:lnSpc>
                <a:spcPct val="80000"/>
              </a:lnSpc>
              <a:spcBef>
                <a:spcPts val="1400"/>
              </a:spcBef>
              <a:spcAft>
                <a:spcPts val="0"/>
              </a:spcAft>
              <a:buClr>
                <a:schemeClr val="dk1"/>
              </a:buClr>
              <a:buSzPts val="2100"/>
              <a:buChar char="•"/>
            </a:pPr>
            <a:r>
              <a:rPr lang="en" sz="2100"/>
              <a:t>Parent collateral history and parent guidance</a:t>
            </a:r>
            <a:endParaRPr sz="1100"/>
          </a:p>
          <a:p>
            <a:pPr marL="342900" lvl="1" indent="0" algn="l" rtl="0">
              <a:lnSpc>
                <a:spcPct val="80000"/>
              </a:lnSpc>
              <a:spcBef>
                <a:spcPts val="800"/>
              </a:spcBef>
              <a:spcAft>
                <a:spcPts val="0"/>
              </a:spcAft>
              <a:buClr>
                <a:schemeClr val="dk1"/>
              </a:buClr>
              <a:buSzPts val="1800"/>
              <a:buNone/>
            </a:pPr>
            <a:endParaRPr sz="11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97"/>
          <p:cNvSpPr txBox="1">
            <a:spLocks noGrp="1"/>
          </p:cNvSpPr>
          <p:nvPr>
            <p:ph type="body" idx="1"/>
          </p:nvPr>
        </p:nvSpPr>
        <p:spPr>
          <a:xfrm>
            <a:off x="540914" y="1159100"/>
            <a:ext cx="8104031" cy="3527201"/>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endParaRPr sz="1100" b="1"/>
          </a:p>
          <a:p>
            <a:pPr marL="177800" lvl="0" indent="-114300" algn="l" rtl="0">
              <a:lnSpc>
                <a:spcPct val="90000"/>
              </a:lnSpc>
              <a:spcBef>
                <a:spcPts val="600"/>
              </a:spcBef>
              <a:spcAft>
                <a:spcPts val="0"/>
              </a:spcAft>
              <a:buClr>
                <a:schemeClr val="dk1"/>
              </a:buClr>
              <a:buSzPts val="1100"/>
              <a:buNone/>
            </a:pPr>
            <a:endParaRPr sz="1100"/>
          </a:p>
          <a:p>
            <a:pPr marL="177800" lvl="0" indent="-114300" algn="l" rtl="0">
              <a:lnSpc>
                <a:spcPct val="90000"/>
              </a:lnSpc>
              <a:spcBef>
                <a:spcPts val="600"/>
              </a:spcBef>
              <a:spcAft>
                <a:spcPts val="0"/>
              </a:spcAft>
              <a:buClr>
                <a:schemeClr val="dk1"/>
              </a:buClr>
              <a:buSzPts val="1100"/>
              <a:buNone/>
            </a:pPr>
            <a:endParaRPr sz="1100"/>
          </a:p>
          <a:p>
            <a:pPr marL="0" lvl="0" indent="0" algn="l" rtl="0">
              <a:lnSpc>
                <a:spcPct val="90000"/>
              </a:lnSpc>
              <a:spcBef>
                <a:spcPts val="600"/>
              </a:spcBef>
              <a:spcAft>
                <a:spcPts val="0"/>
              </a:spcAft>
              <a:buClr>
                <a:schemeClr val="dk1"/>
              </a:buClr>
              <a:buSzPts val="1100"/>
              <a:buNone/>
            </a:pPr>
            <a:endParaRPr sz="1100"/>
          </a:p>
          <a:p>
            <a:pPr marL="0" lvl="0" indent="0" algn="ctr" rtl="0">
              <a:lnSpc>
                <a:spcPct val="90000"/>
              </a:lnSpc>
              <a:spcBef>
                <a:spcPts val="600"/>
              </a:spcBef>
              <a:spcAft>
                <a:spcPts val="0"/>
              </a:spcAft>
              <a:buClr>
                <a:schemeClr val="dk1"/>
              </a:buClr>
              <a:buSzPts val="3000"/>
              <a:buNone/>
            </a:pPr>
            <a:r>
              <a:rPr lang="en" sz="4100" b="1" u="sng"/>
              <a:t>Evidence-Based Practices:</a:t>
            </a:r>
            <a:endParaRPr sz="4100" b="1" u="sng"/>
          </a:p>
          <a:p>
            <a:pPr marL="0" lvl="0" indent="0" algn="ctr" rtl="0">
              <a:lnSpc>
                <a:spcPct val="90000"/>
              </a:lnSpc>
              <a:spcBef>
                <a:spcPts val="600"/>
              </a:spcBef>
              <a:spcAft>
                <a:spcPts val="0"/>
              </a:spcAft>
              <a:buClr>
                <a:schemeClr val="dk1"/>
              </a:buClr>
              <a:buSzPts val="3000"/>
              <a:buNone/>
            </a:pPr>
            <a:r>
              <a:rPr lang="en" sz="4100" b="1"/>
              <a:t>Outpatient Level of Care</a:t>
            </a:r>
            <a:endParaRPr sz="4100" b="1"/>
          </a:p>
        </p:txBody>
      </p:sp>
      <p:sp>
        <p:nvSpPr>
          <p:cNvPr id="698" name="Google Shape;698;p97"/>
          <p:cNvSpPr txBox="1"/>
          <p:nvPr/>
        </p:nvSpPr>
        <p:spPr>
          <a:xfrm>
            <a:off x="1600200" y="4684069"/>
            <a:ext cx="5943600" cy="230833"/>
          </a:xfrm>
          <a:prstGeom prst="rect">
            <a:avLst/>
          </a:prstGeom>
          <a:noFill/>
          <a:ln>
            <a:noFill/>
          </a:ln>
        </p:spPr>
        <p:txBody>
          <a:bodyPr spcFirstLastPara="1" wrap="square" lIns="68575" tIns="34275" rIns="68575" bIns="34275" anchor="b" anchorCtr="0">
            <a:noAutofit/>
          </a:bodyPr>
          <a:lstStyle/>
          <a:p>
            <a:pPr marL="0" marR="0" lvl="0" indent="0" algn="r" rtl="0">
              <a:spcBef>
                <a:spcPts val="0"/>
              </a:spcBef>
              <a:spcAft>
                <a:spcPts val="0"/>
              </a:spcAft>
              <a:buNone/>
            </a:pPr>
            <a:r>
              <a:rPr lang="en" sz="1100">
                <a:solidFill>
                  <a:schemeClr val="dk1"/>
                </a:solidFill>
                <a:latin typeface="Calibri"/>
                <a:ea typeface="Calibri"/>
                <a:cs typeface="Calibri"/>
                <a:sym typeface="Calibri"/>
              </a:rPr>
              <a:t>.</a:t>
            </a:r>
            <a:endParaRPr sz="1100"/>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9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Monitoring</a:t>
            </a:r>
            <a:endParaRPr sz="3000" b="1"/>
          </a:p>
        </p:txBody>
      </p:sp>
      <p:sp>
        <p:nvSpPr>
          <p:cNvPr id="707" name="Google Shape;707;p9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a:t>The American Society for Addiction Medicine (ASAM) recommends random urine drug testing be used routinely in addiction treatment settings</a:t>
            </a:r>
            <a:endParaRPr/>
          </a:p>
          <a:p>
            <a:pPr marL="914400" lvl="1" indent="-317500" algn="l" rtl="0">
              <a:lnSpc>
                <a:spcPct val="90000"/>
              </a:lnSpc>
              <a:spcBef>
                <a:spcPts val="0"/>
              </a:spcBef>
              <a:spcAft>
                <a:spcPts val="0"/>
              </a:spcAft>
              <a:buSzPts val="1400"/>
              <a:buChar char="•"/>
            </a:pPr>
            <a:r>
              <a:rPr lang="en"/>
              <a:t>Should be non-punitive </a:t>
            </a:r>
            <a:endParaRPr/>
          </a:p>
          <a:p>
            <a:pPr marL="914400" lvl="1" indent="-317500" algn="l" rtl="0">
              <a:lnSpc>
                <a:spcPct val="90000"/>
              </a:lnSpc>
              <a:spcBef>
                <a:spcPts val="0"/>
              </a:spcBef>
              <a:spcAft>
                <a:spcPts val="0"/>
              </a:spcAft>
              <a:buSzPts val="1400"/>
              <a:buChar char="•"/>
            </a:pPr>
            <a:r>
              <a:rPr lang="en"/>
              <a:t>Should be used to enhance motivation and reinforce abstinence</a:t>
            </a:r>
            <a:endParaRPr/>
          </a:p>
          <a:p>
            <a:pPr marL="914400" lvl="1" indent="-317500" algn="l" rtl="0">
              <a:lnSpc>
                <a:spcPct val="90000"/>
              </a:lnSpc>
              <a:spcBef>
                <a:spcPts val="0"/>
              </a:spcBef>
              <a:spcAft>
                <a:spcPts val="0"/>
              </a:spcAft>
              <a:buSzPts val="1400"/>
              <a:buChar char="•"/>
            </a:pPr>
            <a:r>
              <a:rPr lang="en"/>
              <a:t>Should not be used as the sole determinant of treatment success</a:t>
            </a:r>
            <a:endParaRPr/>
          </a:p>
          <a:p>
            <a:pPr marL="914400" lvl="1" indent="-317500" algn="l" rtl="0">
              <a:lnSpc>
                <a:spcPct val="90000"/>
              </a:lnSpc>
              <a:spcBef>
                <a:spcPts val="0"/>
              </a:spcBef>
              <a:spcAft>
                <a:spcPts val="0"/>
              </a:spcAft>
              <a:buSzPts val="1400"/>
              <a:buChar char="•"/>
            </a:pPr>
            <a:r>
              <a:rPr lang="en"/>
              <a:t>Particularly important in outpatient treatment</a:t>
            </a:r>
            <a:endParaRPr/>
          </a:p>
          <a:p>
            <a:pPr marL="914400" lvl="1" indent="-317500" algn="l" rtl="0">
              <a:lnSpc>
                <a:spcPct val="90000"/>
              </a:lnSpc>
              <a:spcBef>
                <a:spcPts val="0"/>
              </a:spcBef>
              <a:spcAft>
                <a:spcPts val="0"/>
              </a:spcAft>
              <a:buSzPts val="1400"/>
              <a:buChar char="•"/>
            </a:pPr>
            <a:r>
              <a:rPr lang="en"/>
              <a:t>Particularly important in adolescents as they are less likely to report accurately</a:t>
            </a:r>
            <a:endParaRPr/>
          </a:p>
          <a:p>
            <a:pPr marL="914400" lvl="1" indent="-317500" algn="l" rtl="0">
              <a:lnSpc>
                <a:spcPct val="90000"/>
              </a:lnSpc>
              <a:spcBef>
                <a:spcPts val="0"/>
              </a:spcBef>
              <a:spcAft>
                <a:spcPts val="0"/>
              </a:spcAft>
              <a:buSzPts val="1400"/>
              <a:buChar char="•"/>
            </a:pPr>
            <a:r>
              <a:rPr lang="en"/>
              <a:t>The use of home drug tests should NOT be encouraged</a:t>
            </a:r>
            <a:endParaRPr/>
          </a:p>
        </p:txBody>
      </p:sp>
      <p:sp>
        <p:nvSpPr>
          <p:cNvPr id="708" name="Google Shape;708;p98"/>
          <p:cNvSpPr txBox="1"/>
          <p:nvPr/>
        </p:nvSpPr>
        <p:spPr>
          <a:xfrm>
            <a:off x="7452139" y="4632625"/>
            <a:ext cx="1477800" cy="169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100">
                <a:solidFill>
                  <a:schemeClr val="dk1"/>
                </a:solidFill>
                <a:latin typeface="Calibri"/>
                <a:ea typeface="Calibri"/>
                <a:cs typeface="Calibri"/>
                <a:sym typeface="Calibri"/>
              </a:rPr>
              <a:t>Jarvis 2017; Baxter 2017   </a:t>
            </a:r>
            <a:endParaRPr sz="11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99"/>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 sz="1000">
                <a:solidFill>
                  <a:schemeClr val="dk2"/>
                </a:solidFill>
              </a:rPr>
              <a:t>69</a:t>
            </a:fld>
            <a:endParaRPr sz="1000">
              <a:solidFill>
                <a:schemeClr val="dk2"/>
              </a:solidFill>
            </a:endParaRPr>
          </a:p>
        </p:txBody>
      </p:sp>
      <p:sp>
        <p:nvSpPr>
          <p:cNvPr id="716" name="Google Shape;716;p99"/>
          <p:cNvSpPr txBox="1">
            <a:spLocks noGrp="1"/>
          </p:cNvSpPr>
          <p:nvPr>
            <p:ph type="title"/>
          </p:nvPr>
        </p:nvSpPr>
        <p:spPr>
          <a:xfrm>
            <a:off x="424872" y="531187"/>
            <a:ext cx="8929500" cy="458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latin typeface="Calibri"/>
                <a:ea typeface="Calibri"/>
                <a:cs typeface="Calibri"/>
                <a:sym typeface="Calibri"/>
              </a:rPr>
              <a:t>Pharmacologic Treatment</a:t>
            </a:r>
            <a:endParaRPr/>
          </a:p>
        </p:txBody>
      </p:sp>
      <p:sp>
        <p:nvSpPr>
          <p:cNvPr id="717" name="Google Shape;717;p99"/>
          <p:cNvSpPr txBox="1">
            <a:spLocks noGrp="1"/>
          </p:cNvSpPr>
          <p:nvPr>
            <p:ph type="body" idx="2"/>
          </p:nvPr>
        </p:nvSpPr>
        <p:spPr>
          <a:xfrm>
            <a:off x="606651" y="1188150"/>
            <a:ext cx="7733100" cy="2931900"/>
          </a:xfrm>
          <a:prstGeom prst="rect">
            <a:avLst/>
          </a:prstGeom>
          <a:noFill/>
          <a:ln>
            <a:noFill/>
          </a:ln>
        </p:spPr>
        <p:txBody>
          <a:bodyPr spcFirstLastPara="1" wrap="square" lIns="91425" tIns="45700" rIns="91425" bIns="45700" anchor="t" anchorCtr="0">
            <a:noAutofit/>
          </a:bodyPr>
          <a:lstStyle/>
          <a:p>
            <a:pPr marL="295275" lvl="0" indent="-347345" algn="l" rtl="0">
              <a:lnSpc>
                <a:spcPct val="100000"/>
              </a:lnSpc>
              <a:spcBef>
                <a:spcPts val="0"/>
              </a:spcBef>
              <a:spcAft>
                <a:spcPts val="0"/>
              </a:spcAft>
              <a:buSzPts val="2100"/>
              <a:buChar char="•"/>
            </a:pPr>
            <a:r>
              <a:rPr lang="en"/>
              <a:t>Improves patient survival</a:t>
            </a:r>
            <a:endParaRPr/>
          </a:p>
          <a:p>
            <a:pPr marL="295275" lvl="0" indent="-347345" algn="l" rtl="0">
              <a:lnSpc>
                <a:spcPct val="100000"/>
              </a:lnSpc>
              <a:spcBef>
                <a:spcPts val="1000"/>
              </a:spcBef>
              <a:spcAft>
                <a:spcPts val="0"/>
              </a:spcAft>
              <a:buSzPts val="2100"/>
              <a:buChar char="•"/>
            </a:pPr>
            <a:r>
              <a:rPr lang="en"/>
              <a:t>Increases retention in treatment</a:t>
            </a:r>
            <a:endParaRPr/>
          </a:p>
          <a:p>
            <a:pPr marL="295275" lvl="0" indent="-347345" algn="l" rtl="0">
              <a:lnSpc>
                <a:spcPct val="100000"/>
              </a:lnSpc>
              <a:spcBef>
                <a:spcPts val="1000"/>
              </a:spcBef>
              <a:spcAft>
                <a:spcPts val="0"/>
              </a:spcAft>
              <a:buSzPts val="2100"/>
              <a:buChar char="•"/>
            </a:pPr>
            <a:r>
              <a:rPr lang="en"/>
              <a:t>Decreases illicit opioid use and other criminal activity among people with substance use disorders</a:t>
            </a:r>
            <a:endParaRPr/>
          </a:p>
          <a:p>
            <a:pPr marL="295275" lvl="0" indent="-347345" algn="l" rtl="0">
              <a:lnSpc>
                <a:spcPct val="100000"/>
              </a:lnSpc>
              <a:spcBef>
                <a:spcPts val="1000"/>
              </a:spcBef>
              <a:spcAft>
                <a:spcPts val="0"/>
              </a:spcAft>
              <a:buSzPts val="2100"/>
              <a:buChar char="•"/>
            </a:pPr>
            <a:r>
              <a:rPr lang="en"/>
              <a:t>Increases patients’ ability to gain and maintain employment</a:t>
            </a:r>
            <a:endParaRPr/>
          </a:p>
          <a:p>
            <a:pPr marL="295275" lvl="0" indent="-347345" algn="l" rtl="0">
              <a:lnSpc>
                <a:spcPct val="100000"/>
              </a:lnSpc>
              <a:spcBef>
                <a:spcPts val="1000"/>
              </a:spcBef>
              <a:spcAft>
                <a:spcPts val="0"/>
              </a:spcAft>
              <a:buSzPts val="2100"/>
              <a:buChar char="•"/>
            </a:pPr>
            <a:r>
              <a:rPr lang="en"/>
              <a:t>Improves birth outcomes among women who have substance use disorders and are pregnant</a:t>
            </a:r>
            <a:endParaRPr/>
          </a:p>
          <a:p>
            <a:pPr marL="295275" lvl="0" indent="-213995" algn="l" rtl="0">
              <a:lnSpc>
                <a:spcPct val="100000"/>
              </a:lnSpc>
              <a:spcBef>
                <a:spcPts val="1000"/>
              </a:spcBef>
              <a:spcAft>
                <a:spcPts val="0"/>
              </a:spcAft>
              <a:buSzPts val="1280"/>
              <a:buNone/>
            </a:pPr>
            <a:endParaRPr sz="1600"/>
          </a:p>
        </p:txBody>
      </p:sp>
      <p:sp>
        <p:nvSpPr>
          <p:cNvPr id="718" name="Google Shape;718;p99"/>
          <p:cNvSpPr txBox="1"/>
          <p:nvPr/>
        </p:nvSpPr>
        <p:spPr>
          <a:xfrm>
            <a:off x="6549853" y="4787325"/>
            <a:ext cx="2147100" cy="169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100" i="1">
                <a:solidFill>
                  <a:schemeClr val="dk1"/>
                </a:solidFill>
                <a:latin typeface="Arial"/>
                <a:ea typeface="Arial"/>
                <a:cs typeface="Arial"/>
                <a:sym typeface="Arial"/>
              </a:rPr>
              <a:t>SAMHSA 2020; Hadland 2018</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Objectives</a:t>
            </a:r>
            <a:endParaRPr sz="3000" b="1"/>
          </a:p>
        </p:txBody>
      </p:sp>
      <p:sp>
        <p:nvSpPr>
          <p:cNvPr id="229" name="Google Shape;229;p3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 b="1"/>
              <a:t>After completing this activity, learners will be able to: </a:t>
            </a:r>
            <a:br>
              <a:rPr lang="en" b="1"/>
            </a:br>
            <a:endParaRPr b="1"/>
          </a:p>
          <a:p>
            <a:pPr marL="177800" lvl="0" indent="-171450" algn="l" rtl="0">
              <a:lnSpc>
                <a:spcPct val="90000"/>
              </a:lnSpc>
              <a:spcBef>
                <a:spcPts val="800"/>
              </a:spcBef>
              <a:spcAft>
                <a:spcPts val="0"/>
              </a:spcAft>
              <a:buClr>
                <a:schemeClr val="dk1"/>
              </a:buClr>
              <a:buSzPts val="2100"/>
              <a:buChar char="•"/>
            </a:pPr>
            <a:r>
              <a:rPr lang="en"/>
              <a:t>Describe why early addiction treatment is important</a:t>
            </a:r>
            <a:endParaRPr/>
          </a:p>
          <a:p>
            <a:pPr marL="177800" lvl="0" indent="-171450" algn="l" rtl="0">
              <a:lnSpc>
                <a:spcPct val="90000"/>
              </a:lnSpc>
              <a:spcBef>
                <a:spcPts val="800"/>
              </a:spcBef>
              <a:spcAft>
                <a:spcPts val="0"/>
              </a:spcAft>
              <a:buClr>
                <a:schemeClr val="dk1"/>
              </a:buClr>
              <a:buSzPts val="2100"/>
              <a:buChar char="•"/>
            </a:pPr>
            <a:r>
              <a:rPr lang="en"/>
              <a:t>Outline unique aspects of TAY addiction treatment</a:t>
            </a:r>
            <a:endParaRPr/>
          </a:p>
          <a:p>
            <a:pPr marL="177800" lvl="0" indent="-171450" algn="l" rtl="0">
              <a:lnSpc>
                <a:spcPct val="90000"/>
              </a:lnSpc>
              <a:spcBef>
                <a:spcPts val="800"/>
              </a:spcBef>
              <a:spcAft>
                <a:spcPts val="0"/>
              </a:spcAft>
              <a:buClr>
                <a:schemeClr val="dk1"/>
              </a:buClr>
              <a:buSzPts val="2100"/>
              <a:buChar char="•"/>
            </a:pPr>
            <a:r>
              <a:rPr lang="en"/>
              <a:t>Describe ASAM levels of care and placement criteria for TAY</a:t>
            </a:r>
            <a:endParaRPr/>
          </a:p>
          <a:p>
            <a:pPr marL="177800" lvl="0" indent="-171450" algn="l" rtl="0">
              <a:lnSpc>
                <a:spcPct val="90000"/>
              </a:lnSpc>
              <a:spcBef>
                <a:spcPts val="800"/>
              </a:spcBef>
              <a:spcAft>
                <a:spcPts val="0"/>
              </a:spcAft>
              <a:buClr>
                <a:schemeClr val="dk1"/>
              </a:buClr>
              <a:buSzPts val="2100"/>
              <a:buChar char="•"/>
            </a:pPr>
            <a:r>
              <a:rPr lang="en"/>
              <a:t>Name evidence-based practices that can be used in each level of care</a:t>
            </a:r>
            <a:endParaRPr/>
          </a:p>
          <a:p>
            <a:pPr marL="0" lvl="0" indent="0" algn="l" rtl="0">
              <a:lnSpc>
                <a:spcPct val="90000"/>
              </a:lnSpc>
              <a:spcBef>
                <a:spcPts val="800"/>
              </a:spcBef>
              <a:spcAft>
                <a:spcPts val="0"/>
              </a:spcAft>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10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Behavioral Treatment</a:t>
            </a:r>
            <a:endParaRPr sz="3000" b="1"/>
          </a:p>
        </p:txBody>
      </p:sp>
      <p:sp>
        <p:nvSpPr>
          <p:cNvPr id="727" name="Google Shape;727;p10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457200" lvl="0" indent="-361950" algn="l" rtl="0">
              <a:spcBef>
                <a:spcPts val="500"/>
              </a:spcBef>
              <a:spcAft>
                <a:spcPts val="0"/>
              </a:spcAft>
              <a:buSzPts val="2100"/>
              <a:buChar char="•"/>
            </a:pPr>
            <a:r>
              <a:rPr lang="en"/>
              <a:t>Psychoeducation</a:t>
            </a:r>
            <a:endParaRPr/>
          </a:p>
          <a:p>
            <a:pPr marL="457200" lvl="0" indent="-361950" algn="l" rtl="0">
              <a:spcBef>
                <a:spcPts val="1000"/>
              </a:spcBef>
              <a:spcAft>
                <a:spcPts val="0"/>
              </a:spcAft>
              <a:buSzPts val="2100"/>
              <a:buChar char="•"/>
            </a:pPr>
            <a:r>
              <a:rPr lang="en"/>
              <a:t>Cognitive Behavioral Therapy</a:t>
            </a:r>
            <a:endParaRPr/>
          </a:p>
          <a:p>
            <a:pPr marL="457200" lvl="0" indent="-361950" algn="l" rtl="0">
              <a:spcBef>
                <a:spcPts val="1000"/>
              </a:spcBef>
              <a:spcAft>
                <a:spcPts val="0"/>
              </a:spcAft>
              <a:buSzPts val="2100"/>
              <a:buChar char="•"/>
            </a:pPr>
            <a:r>
              <a:rPr lang="en"/>
              <a:t>Motivational Interviewing/Motivational Enhancement Therapy</a:t>
            </a:r>
            <a:endParaRPr/>
          </a:p>
          <a:p>
            <a:pPr marL="457200" lvl="0" indent="-361950" algn="l" rtl="0">
              <a:spcBef>
                <a:spcPts val="1000"/>
              </a:spcBef>
              <a:spcAft>
                <a:spcPts val="0"/>
              </a:spcAft>
              <a:buSzPts val="2100"/>
              <a:buChar char="•"/>
            </a:pPr>
            <a:r>
              <a:rPr lang="en"/>
              <a:t>Contingency Management</a:t>
            </a:r>
            <a:endParaRPr/>
          </a:p>
          <a:p>
            <a:pPr marL="457200" lvl="0" indent="-361950" algn="l" rtl="0">
              <a:spcBef>
                <a:spcPts val="1000"/>
              </a:spcBef>
              <a:spcAft>
                <a:spcPts val="1000"/>
              </a:spcAft>
              <a:buSzPts val="2100"/>
              <a:buChar char="•"/>
            </a:pPr>
            <a:r>
              <a:rPr lang="en"/>
              <a:t>Family-Based Modalities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0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b="1"/>
              <a:t>Behavioral Treatment</a:t>
            </a:r>
            <a:endParaRPr sz="3000" b="1"/>
          </a:p>
        </p:txBody>
      </p:sp>
      <p:sp>
        <p:nvSpPr>
          <p:cNvPr id="736" name="Google Shape;736;p10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38100" algn="l" rtl="0">
              <a:lnSpc>
                <a:spcPct val="90000"/>
              </a:lnSpc>
              <a:spcBef>
                <a:spcPts val="0"/>
              </a:spcBef>
              <a:spcAft>
                <a:spcPts val="0"/>
              </a:spcAft>
              <a:buClr>
                <a:schemeClr val="dk1"/>
              </a:buClr>
              <a:buSzPts val="2100"/>
              <a:buNone/>
            </a:pPr>
            <a:endParaRPr sz="1100"/>
          </a:p>
          <a:p>
            <a:pPr marL="0" lvl="0" indent="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p:txBody>
      </p:sp>
      <p:pic>
        <p:nvPicPr>
          <p:cNvPr id="737" name="Google Shape;737;p101"/>
          <p:cNvPicPr preferRelativeResize="0"/>
          <p:nvPr/>
        </p:nvPicPr>
        <p:blipFill rotWithShape="1">
          <a:blip r:embed="rId3">
            <a:alphaModFix/>
          </a:blip>
          <a:srcRect/>
          <a:stretch/>
        </p:blipFill>
        <p:spPr>
          <a:xfrm>
            <a:off x="1727851" y="1032425"/>
            <a:ext cx="5018699" cy="3734850"/>
          </a:xfrm>
          <a:prstGeom prst="rect">
            <a:avLst/>
          </a:prstGeom>
          <a:noFill/>
          <a:ln w="9525" cap="flat" cmpd="sng">
            <a:solidFill>
              <a:schemeClr val="dk1"/>
            </a:solidFill>
            <a:prstDash val="solid"/>
            <a:round/>
            <a:headEnd type="none" w="sm" len="sm"/>
            <a:tailEnd type="none" w="sm" len="sm"/>
          </a:ln>
        </p:spPr>
      </p:pic>
      <p:sp>
        <p:nvSpPr>
          <p:cNvPr id="738" name="Google Shape;738;p101"/>
          <p:cNvSpPr txBox="1"/>
          <p:nvPr/>
        </p:nvSpPr>
        <p:spPr>
          <a:xfrm>
            <a:off x="7942987" y="4827266"/>
            <a:ext cx="981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000">
                <a:solidFill>
                  <a:schemeClr val="dk1"/>
                </a:solidFill>
                <a:latin typeface="Calibri"/>
                <a:ea typeface="Calibri"/>
                <a:cs typeface="Calibri"/>
                <a:sym typeface="Calibri"/>
              </a:rPr>
              <a:t>Tanner-Smith 2013</a:t>
            </a:r>
            <a:endParaRPr sz="1100"/>
          </a:p>
        </p:txBody>
      </p:sp>
      <p:pic>
        <p:nvPicPr>
          <p:cNvPr id="739" name="Google Shape;739;p101"/>
          <p:cNvPicPr preferRelativeResize="0"/>
          <p:nvPr/>
        </p:nvPicPr>
        <p:blipFill rotWithShape="1">
          <a:blip r:embed="rId4">
            <a:alphaModFix/>
          </a:blip>
          <a:srcRect/>
          <a:stretch/>
        </p:blipFill>
        <p:spPr>
          <a:xfrm>
            <a:off x="6788468" y="3710051"/>
            <a:ext cx="965059" cy="9449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02"/>
          <p:cNvSpPr txBox="1">
            <a:spLocks noGrp="1"/>
          </p:cNvSpPr>
          <p:nvPr>
            <p:ph type="title"/>
          </p:nvPr>
        </p:nvSpPr>
        <p:spPr>
          <a:xfrm>
            <a:off x="436525" y="323392"/>
            <a:ext cx="8498264" cy="401648"/>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Font typeface="Calibri"/>
              <a:buNone/>
            </a:pPr>
            <a:r>
              <a:rPr lang="en" sz="2800" b="1"/>
              <a:t>UCSF Youth Outpatient Substance Use Program (YoSUP)</a:t>
            </a:r>
            <a:endParaRPr sz="2800"/>
          </a:p>
        </p:txBody>
      </p:sp>
      <p:sp>
        <p:nvSpPr>
          <p:cNvPr id="748" name="Google Shape;748;p102"/>
          <p:cNvSpPr txBox="1">
            <a:spLocks noGrp="1"/>
          </p:cNvSpPr>
          <p:nvPr>
            <p:ph type="body" idx="1"/>
          </p:nvPr>
        </p:nvSpPr>
        <p:spPr>
          <a:xfrm>
            <a:off x="436525" y="1135340"/>
            <a:ext cx="8325548" cy="3008627"/>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Char char="•"/>
            </a:pPr>
            <a:r>
              <a:rPr lang="en"/>
              <a:t>A Multi-Disciplinary, family-based program for adolescents and young adults aged 12-25</a:t>
            </a:r>
            <a:endParaRPr/>
          </a:p>
          <a:p>
            <a:pPr marL="177800" lvl="0" indent="-171450" algn="l" rtl="0">
              <a:lnSpc>
                <a:spcPct val="90000"/>
              </a:lnSpc>
              <a:spcBef>
                <a:spcPts val="800"/>
              </a:spcBef>
              <a:spcAft>
                <a:spcPts val="0"/>
              </a:spcAft>
              <a:buClr>
                <a:schemeClr val="dk1"/>
              </a:buClr>
              <a:buSzPts val="2100"/>
              <a:buChar char="•"/>
            </a:pPr>
            <a:r>
              <a:rPr lang="en"/>
              <a:t>Housed within the UCSF Adolescent &amp; Young Adult Medicine Clinic </a:t>
            </a:r>
            <a:endParaRPr/>
          </a:p>
          <a:p>
            <a:pPr marL="0" lvl="0" indent="0" algn="l" rtl="0">
              <a:lnSpc>
                <a:spcPct val="90000"/>
              </a:lnSpc>
              <a:spcBef>
                <a:spcPts val="800"/>
              </a:spcBef>
              <a:spcAft>
                <a:spcPts val="0"/>
              </a:spcAft>
              <a:buClr>
                <a:schemeClr val="dk1"/>
              </a:buClr>
              <a:buSzPts val="2100"/>
              <a:buNone/>
            </a:pPr>
            <a:endParaRPr sz="1100"/>
          </a:p>
          <a:p>
            <a:pPr marL="114300" lvl="0" indent="0" algn="l" rtl="0">
              <a:lnSpc>
                <a:spcPct val="90000"/>
              </a:lnSpc>
              <a:spcBef>
                <a:spcPts val="800"/>
              </a:spcBef>
              <a:spcAft>
                <a:spcPts val="0"/>
              </a:spcAft>
              <a:buClr>
                <a:schemeClr val="dk1"/>
              </a:buClr>
              <a:buSzPts val="2100"/>
              <a:buNone/>
            </a:pPr>
            <a:endParaRPr sz="1100"/>
          </a:p>
        </p:txBody>
      </p:sp>
      <p:sp>
        <p:nvSpPr>
          <p:cNvPr id="749" name="Google Shape;749;p102"/>
          <p:cNvSpPr txBox="1">
            <a:spLocks noGrp="1"/>
          </p:cNvSpPr>
          <p:nvPr>
            <p:ph type="sldNum" idx="12"/>
          </p:nvPr>
        </p:nvSpPr>
        <p:spPr>
          <a:xfrm>
            <a:off x="272106" y="4662328"/>
            <a:ext cx="246061" cy="1164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sz="700" b="0" i="0">
                <a:solidFill>
                  <a:schemeClr val="dk1"/>
                </a:solidFill>
                <a:latin typeface="Calibri"/>
                <a:ea typeface="Calibri"/>
                <a:cs typeface="Calibri"/>
                <a:sym typeface="Calibri"/>
              </a:rPr>
              <a:t>72</a:t>
            </a:fld>
            <a:endParaRPr sz="700" b="0" i="0">
              <a:solidFill>
                <a:schemeClr val="dk1"/>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03"/>
          <p:cNvSpPr txBox="1">
            <a:spLocks noGrp="1"/>
          </p:cNvSpPr>
          <p:nvPr>
            <p:ph type="body" idx="1"/>
          </p:nvPr>
        </p:nvSpPr>
        <p:spPr>
          <a:xfrm>
            <a:off x="436525" y="1478870"/>
            <a:ext cx="8325548" cy="2703664"/>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Char char="•"/>
            </a:pPr>
            <a:r>
              <a:rPr lang="en"/>
              <a:t>Random weekly urine toxicology monitoring with expert interpretation</a:t>
            </a:r>
            <a:endParaRPr/>
          </a:p>
          <a:p>
            <a:pPr marL="177800" lvl="0" indent="-171450" algn="l" rtl="0">
              <a:lnSpc>
                <a:spcPct val="90000"/>
              </a:lnSpc>
              <a:spcBef>
                <a:spcPts val="600"/>
              </a:spcBef>
              <a:spcAft>
                <a:spcPts val="0"/>
              </a:spcAft>
              <a:buClr>
                <a:schemeClr val="dk1"/>
              </a:buClr>
              <a:buSzPts val="2100"/>
              <a:buChar char="•"/>
            </a:pPr>
            <a:r>
              <a:rPr lang="en"/>
              <a:t>Naloxone prescription and education</a:t>
            </a:r>
            <a:endParaRPr/>
          </a:p>
          <a:p>
            <a:pPr marL="177800" lvl="0" indent="-171450" algn="l" rtl="0">
              <a:lnSpc>
                <a:spcPct val="90000"/>
              </a:lnSpc>
              <a:spcBef>
                <a:spcPts val="600"/>
              </a:spcBef>
              <a:spcAft>
                <a:spcPts val="0"/>
              </a:spcAft>
              <a:buClr>
                <a:schemeClr val="dk1"/>
              </a:buClr>
              <a:buSzPts val="2100"/>
              <a:buChar char="•"/>
            </a:pPr>
            <a:r>
              <a:rPr lang="en"/>
              <a:t>Withdrawal management </a:t>
            </a:r>
            <a:endParaRPr/>
          </a:p>
          <a:p>
            <a:pPr marL="177800" lvl="0" indent="-171450" algn="l" rtl="0">
              <a:lnSpc>
                <a:spcPct val="90000"/>
              </a:lnSpc>
              <a:spcBef>
                <a:spcPts val="600"/>
              </a:spcBef>
              <a:spcAft>
                <a:spcPts val="0"/>
              </a:spcAft>
              <a:buClr>
                <a:schemeClr val="dk1"/>
              </a:buClr>
              <a:buSzPts val="2100"/>
              <a:buChar char="•"/>
            </a:pPr>
            <a:r>
              <a:rPr lang="en"/>
              <a:t>Evidence-based pharmacologic treatment of substance use disorders (Buprenorphine, Naltrexone, etc)</a:t>
            </a:r>
            <a:endParaRPr/>
          </a:p>
          <a:p>
            <a:pPr marL="177800" lvl="0" indent="-171450" algn="l" rtl="0">
              <a:lnSpc>
                <a:spcPct val="90000"/>
              </a:lnSpc>
              <a:spcBef>
                <a:spcPts val="600"/>
              </a:spcBef>
              <a:spcAft>
                <a:spcPts val="0"/>
              </a:spcAft>
              <a:buClr>
                <a:schemeClr val="dk1"/>
              </a:buClr>
              <a:buSzPts val="2100"/>
              <a:buChar char="•"/>
            </a:pPr>
            <a:r>
              <a:rPr lang="en"/>
              <a:t>Pharmacologic treatment of co-occurring psychiatric conditions</a:t>
            </a:r>
            <a:endParaRPr/>
          </a:p>
          <a:p>
            <a:pPr marL="177800" lvl="0" indent="-171450" algn="l" rtl="0">
              <a:lnSpc>
                <a:spcPct val="90000"/>
              </a:lnSpc>
              <a:spcBef>
                <a:spcPts val="600"/>
              </a:spcBef>
              <a:spcAft>
                <a:spcPts val="0"/>
              </a:spcAft>
              <a:buClr>
                <a:schemeClr val="dk1"/>
              </a:buClr>
              <a:buSzPts val="2100"/>
              <a:buChar char="•"/>
            </a:pPr>
            <a:r>
              <a:rPr lang="en"/>
              <a:t>Risk reduction strategies/materials</a:t>
            </a:r>
            <a:endParaRPr/>
          </a:p>
          <a:p>
            <a:pPr marL="177800" lvl="0" indent="-38100" algn="l" rtl="0">
              <a:lnSpc>
                <a:spcPct val="90000"/>
              </a:lnSpc>
              <a:spcBef>
                <a:spcPts val="6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p:txBody>
      </p:sp>
      <p:sp>
        <p:nvSpPr>
          <p:cNvPr id="758" name="Google Shape;758;p103"/>
          <p:cNvSpPr txBox="1">
            <a:spLocks noGrp="1"/>
          </p:cNvSpPr>
          <p:nvPr>
            <p:ph type="body" idx="2"/>
          </p:nvPr>
        </p:nvSpPr>
        <p:spPr>
          <a:xfrm>
            <a:off x="445388" y="1135288"/>
            <a:ext cx="8087171" cy="235449"/>
          </a:xfrm>
          <a:prstGeom prst="rect">
            <a:avLst/>
          </a:prstGeom>
          <a:noFill/>
          <a:ln>
            <a:noFill/>
          </a:ln>
        </p:spPr>
        <p:txBody>
          <a:bodyPr spcFirstLastPara="1" wrap="square" lIns="68575" tIns="34275" rIns="68575" bIns="34275" anchor="t" anchorCtr="0">
            <a:noAutofit/>
          </a:bodyPr>
          <a:lstStyle/>
          <a:p>
            <a:pPr marL="0" lvl="0" indent="0" algn="l" rtl="0">
              <a:lnSpc>
                <a:spcPct val="70000"/>
              </a:lnSpc>
              <a:spcBef>
                <a:spcPts val="0"/>
              </a:spcBef>
              <a:spcAft>
                <a:spcPts val="0"/>
              </a:spcAft>
              <a:buClr>
                <a:schemeClr val="dk1"/>
              </a:buClr>
              <a:buSzPts val="1400"/>
              <a:buNone/>
            </a:pPr>
            <a:r>
              <a:rPr lang="en" sz="2400" b="1"/>
              <a:t>Medical Services</a:t>
            </a:r>
            <a:r>
              <a:rPr lang="en" sz="1400" b="1"/>
              <a:t> </a:t>
            </a:r>
            <a:endParaRPr sz="1100"/>
          </a:p>
        </p:txBody>
      </p:sp>
      <p:sp>
        <p:nvSpPr>
          <p:cNvPr id="759" name="Google Shape;759;p103"/>
          <p:cNvSpPr txBox="1">
            <a:spLocks noGrp="1"/>
          </p:cNvSpPr>
          <p:nvPr>
            <p:ph type="sldNum" idx="12"/>
          </p:nvPr>
        </p:nvSpPr>
        <p:spPr>
          <a:xfrm>
            <a:off x="272106" y="4662328"/>
            <a:ext cx="246061" cy="1164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sz="700" b="0" i="0">
                <a:solidFill>
                  <a:schemeClr val="dk1"/>
                </a:solidFill>
                <a:latin typeface="Calibri"/>
                <a:ea typeface="Calibri"/>
                <a:cs typeface="Calibri"/>
                <a:sym typeface="Calibri"/>
              </a:rPr>
              <a:t>73</a:t>
            </a:fld>
            <a:endParaRPr sz="700" b="0" i="0">
              <a:solidFill>
                <a:schemeClr val="dk1"/>
              </a:solidFill>
              <a:latin typeface="Calibri"/>
              <a:ea typeface="Calibri"/>
              <a:cs typeface="Calibri"/>
              <a:sym typeface="Calibri"/>
            </a:endParaRPr>
          </a:p>
        </p:txBody>
      </p:sp>
      <p:sp>
        <p:nvSpPr>
          <p:cNvPr id="760" name="Google Shape;760;p103"/>
          <p:cNvSpPr txBox="1">
            <a:spLocks noGrp="1"/>
          </p:cNvSpPr>
          <p:nvPr>
            <p:ph type="title"/>
          </p:nvPr>
        </p:nvSpPr>
        <p:spPr>
          <a:xfrm>
            <a:off x="457201" y="319994"/>
            <a:ext cx="8535971" cy="401648"/>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Font typeface="Calibri"/>
              <a:buNone/>
            </a:pPr>
            <a:r>
              <a:rPr lang="en" sz="2800" b="1"/>
              <a:t>UCSF Youth Outpatient Substance Use Program (YoSUP)</a:t>
            </a:r>
            <a:endParaRPr sz="2800"/>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04"/>
          <p:cNvSpPr txBox="1">
            <a:spLocks noGrp="1"/>
          </p:cNvSpPr>
          <p:nvPr>
            <p:ph type="body" idx="1"/>
          </p:nvPr>
        </p:nvSpPr>
        <p:spPr>
          <a:xfrm>
            <a:off x="436525" y="1478870"/>
            <a:ext cx="8325548" cy="3183458"/>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Char char="•"/>
            </a:pPr>
            <a:r>
              <a:rPr lang="en"/>
              <a:t>Psychoeducation on addiction</a:t>
            </a:r>
            <a:endParaRPr/>
          </a:p>
          <a:p>
            <a:pPr marL="177800" lvl="0" indent="-171450" algn="l" rtl="0">
              <a:lnSpc>
                <a:spcPct val="90000"/>
              </a:lnSpc>
              <a:spcBef>
                <a:spcPts val="600"/>
              </a:spcBef>
              <a:spcAft>
                <a:spcPts val="0"/>
              </a:spcAft>
              <a:buClr>
                <a:schemeClr val="dk1"/>
              </a:buClr>
              <a:buSzPts val="2100"/>
              <a:buChar char="•"/>
            </a:pPr>
            <a:r>
              <a:rPr lang="en"/>
              <a:t>Referrals for evidence-based family therapy</a:t>
            </a:r>
            <a:endParaRPr/>
          </a:p>
          <a:p>
            <a:pPr marL="177800" lvl="0" indent="-171450" algn="l" rtl="0">
              <a:lnSpc>
                <a:spcPct val="90000"/>
              </a:lnSpc>
              <a:spcBef>
                <a:spcPts val="600"/>
              </a:spcBef>
              <a:spcAft>
                <a:spcPts val="0"/>
              </a:spcAft>
              <a:buClr>
                <a:schemeClr val="dk1"/>
              </a:buClr>
              <a:buSzPts val="2100"/>
              <a:buChar char="•"/>
            </a:pPr>
            <a:r>
              <a:rPr lang="en"/>
              <a:t>Parent guidance focused on safety and risk reduction</a:t>
            </a:r>
            <a:endParaRPr/>
          </a:p>
          <a:p>
            <a:pPr marL="177800" lvl="0" indent="-171450" algn="l" rtl="0">
              <a:lnSpc>
                <a:spcPct val="90000"/>
              </a:lnSpc>
              <a:spcBef>
                <a:spcPts val="600"/>
              </a:spcBef>
              <a:spcAft>
                <a:spcPts val="0"/>
              </a:spcAft>
              <a:buClr>
                <a:schemeClr val="dk1"/>
              </a:buClr>
              <a:buSzPts val="2100"/>
              <a:buChar char="•"/>
            </a:pPr>
            <a:r>
              <a:rPr lang="en"/>
              <a:t>Behavioral contract development</a:t>
            </a:r>
            <a:endParaRPr/>
          </a:p>
          <a:p>
            <a:pPr marL="177800" lvl="0" indent="-171450" algn="l" rtl="0">
              <a:lnSpc>
                <a:spcPct val="90000"/>
              </a:lnSpc>
              <a:spcBef>
                <a:spcPts val="600"/>
              </a:spcBef>
              <a:spcAft>
                <a:spcPts val="0"/>
              </a:spcAft>
              <a:buClr>
                <a:schemeClr val="dk1"/>
              </a:buClr>
              <a:buSzPts val="2100"/>
              <a:buChar char="•"/>
            </a:pPr>
            <a:r>
              <a:rPr lang="en"/>
              <a:t>Referrals to higher levels of care when appropriate</a:t>
            </a:r>
            <a:endParaRPr/>
          </a:p>
          <a:p>
            <a:pPr marL="177800" lvl="0" indent="-171450" algn="l" rtl="0">
              <a:lnSpc>
                <a:spcPct val="90000"/>
              </a:lnSpc>
              <a:spcBef>
                <a:spcPts val="600"/>
              </a:spcBef>
              <a:spcAft>
                <a:spcPts val="0"/>
              </a:spcAft>
              <a:buClr>
                <a:schemeClr val="dk1"/>
              </a:buClr>
              <a:buSzPts val="2100"/>
              <a:buChar char="•"/>
            </a:pPr>
            <a:r>
              <a:rPr lang="en"/>
              <a:t>Facilitation of interagency collaboration and step-down services</a:t>
            </a:r>
            <a:endParaRPr/>
          </a:p>
          <a:p>
            <a:pPr marL="177800" lvl="0" indent="-171450" algn="l" rtl="0">
              <a:lnSpc>
                <a:spcPct val="90000"/>
              </a:lnSpc>
              <a:spcBef>
                <a:spcPts val="600"/>
              </a:spcBef>
              <a:spcAft>
                <a:spcPts val="0"/>
              </a:spcAft>
              <a:buClr>
                <a:schemeClr val="dk1"/>
              </a:buClr>
              <a:buSzPts val="2100"/>
              <a:buChar char="•"/>
            </a:pPr>
            <a:r>
              <a:rPr lang="en"/>
              <a:t>Addiction psychiatry consultation</a:t>
            </a:r>
            <a:endParaRPr/>
          </a:p>
          <a:p>
            <a:pPr marL="114300" lvl="0" indent="0" algn="l" rtl="0">
              <a:lnSpc>
                <a:spcPct val="90000"/>
              </a:lnSpc>
              <a:spcBef>
                <a:spcPts val="6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p:txBody>
      </p:sp>
      <p:sp>
        <p:nvSpPr>
          <p:cNvPr id="769" name="Google Shape;769;p104"/>
          <p:cNvSpPr txBox="1">
            <a:spLocks noGrp="1"/>
          </p:cNvSpPr>
          <p:nvPr>
            <p:ph type="body" idx="2"/>
          </p:nvPr>
        </p:nvSpPr>
        <p:spPr>
          <a:xfrm>
            <a:off x="445388" y="1135288"/>
            <a:ext cx="8087171" cy="235449"/>
          </a:xfrm>
          <a:prstGeom prst="rect">
            <a:avLst/>
          </a:prstGeom>
          <a:noFill/>
          <a:ln>
            <a:noFill/>
          </a:ln>
        </p:spPr>
        <p:txBody>
          <a:bodyPr spcFirstLastPara="1" wrap="square" lIns="68575" tIns="34275" rIns="68575" bIns="34275" anchor="t" anchorCtr="0">
            <a:noAutofit/>
          </a:bodyPr>
          <a:lstStyle/>
          <a:p>
            <a:pPr marL="0" lvl="0" indent="0" algn="l" rtl="0">
              <a:lnSpc>
                <a:spcPct val="70000"/>
              </a:lnSpc>
              <a:spcBef>
                <a:spcPts val="0"/>
              </a:spcBef>
              <a:spcAft>
                <a:spcPts val="0"/>
              </a:spcAft>
              <a:buClr>
                <a:schemeClr val="dk1"/>
              </a:buClr>
              <a:buSzPts val="1400"/>
              <a:buNone/>
            </a:pPr>
            <a:r>
              <a:rPr lang="en" sz="2400" b="1"/>
              <a:t>Psychosocial Services</a:t>
            </a:r>
            <a:endParaRPr sz="2400"/>
          </a:p>
        </p:txBody>
      </p:sp>
      <p:sp>
        <p:nvSpPr>
          <p:cNvPr id="770" name="Google Shape;770;p104"/>
          <p:cNvSpPr txBox="1">
            <a:spLocks noGrp="1"/>
          </p:cNvSpPr>
          <p:nvPr>
            <p:ph type="sldNum" idx="12"/>
          </p:nvPr>
        </p:nvSpPr>
        <p:spPr>
          <a:xfrm>
            <a:off x="272106" y="4662328"/>
            <a:ext cx="246061" cy="1164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sz="700" b="0" i="0">
                <a:solidFill>
                  <a:schemeClr val="dk1"/>
                </a:solidFill>
                <a:latin typeface="Calibri"/>
                <a:ea typeface="Calibri"/>
                <a:cs typeface="Calibri"/>
                <a:sym typeface="Calibri"/>
              </a:rPr>
              <a:t>74</a:t>
            </a:fld>
            <a:endParaRPr sz="700" b="0" i="0">
              <a:solidFill>
                <a:schemeClr val="dk1"/>
              </a:solidFill>
              <a:latin typeface="Calibri"/>
              <a:ea typeface="Calibri"/>
              <a:cs typeface="Calibri"/>
              <a:sym typeface="Calibri"/>
            </a:endParaRPr>
          </a:p>
        </p:txBody>
      </p:sp>
      <p:sp>
        <p:nvSpPr>
          <p:cNvPr id="771" name="Google Shape;771;p104"/>
          <p:cNvSpPr txBox="1"/>
          <p:nvPr/>
        </p:nvSpPr>
        <p:spPr>
          <a:xfrm>
            <a:off x="322868" y="422015"/>
            <a:ext cx="8498264" cy="461665"/>
          </a:xfrm>
          <a:prstGeom prst="rect">
            <a:avLst/>
          </a:prstGeom>
          <a:noFill/>
          <a:ln>
            <a:noFill/>
          </a:ln>
        </p:spPr>
        <p:txBody>
          <a:bodyPr spcFirstLastPara="1" wrap="square" lIns="91425" tIns="45725" rIns="91425" bIns="45725" anchor="t" anchorCtr="0">
            <a:noAutofit/>
          </a:bodyPr>
          <a:lstStyle/>
          <a:p>
            <a:pPr marL="0" lvl="0" indent="0" algn="l" rtl="0">
              <a:lnSpc>
                <a:spcPct val="90000"/>
              </a:lnSpc>
              <a:spcBef>
                <a:spcPts val="0"/>
              </a:spcBef>
              <a:spcAft>
                <a:spcPts val="0"/>
              </a:spcAft>
              <a:buClr>
                <a:schemeClr val="dk1"/>
              </a:buClr>
              <a:buSzPts val="2400"/>
              <a:buFont typeface="Calibri"/>
              <a:buNone/>
            </a:pPr>
            <a:r>
              <a:rPr lang="en" sz="2800" b="1">
                <a:solidFill>
                  <a:schemeClr val="dk1"/>
                </a:solidFill>
                <a:latin typeface="Calibri"/>
                <a:ea typeface="Calibri"/>
                <a:cs typeface="Calibri"/>
                <a:sym typeface="Calibri"/>
              </a:rPr>
              <a:t>UCSF Youth Outpatient Substance Use Program (YoSUP)</a:t>
            </a:r>
            <a:endParaRPr sz="2800"/>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05"/>
          <p:cNvSpPr txBox="1">
            <a:spLocks noGrp="1"/>
          </p:cNvSpPr>
          <p:nvPr>
            <p:ph type="body" idx="1"/>
          </p:nvPr>
        </p:nvSpPr>
        <p:spPr>
          <a:xfrm>
            <a:off x="454975" y="1524870"/>
            <a:ext cx="8325600" cy="31836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r>
              <a:rPr lang="en" sz="1800"/>
              <a:t>November 2019 - December 31, 2020, 42 youth presented for intake at YoSUP</a:t>
            </a:r>
            <a:r>
              <a:rPr lang="en" sz="1800" b="1"/>
              <a:t>.</a:t>
            </a:r>
            <a:endParaRPr sz="1800" b="1"/>
          </a:p>
          <a:p>
            <a:pPr marL="457200" lvl="0" indent="-323850" algn="l" rtl="0">
              <a:spcBef>
                <a:spcPts val="800"/>
              </a:spcBef>
              <a:spcAft>
                <a:spcPts val="0"/>
              </a:spcAft>
              <a:buSzPts val="1500"/>
              <a:buFont typeface="Calibri"/>
              <a:buChar char="•"/>
            </a:pPr>
            <a:r>
              <a:rPr lang="en" sz="1500"/>
              <a:t>Mean age 16.8 (SD = 2.2)</a:t>
            </a:r>
            <a:endParaRPr sz="1500"/>
          </a:p>
          <a:p>
            <a:pPr marL="457200" lvl="0" indent="-323850" algn="l" rtl="0">
              <a:spcBef>
                <a:spcPts val="0"/>
              </a:spcBef>
              <a:spcAft>
                <a:spcPts val="0"/>
              </a:spcAft>
              <a:buSzPts val="1500"/>
              <a:buFont typeface="Calibri"/>
              <a:buChar char="•"/>
            </a:pPr>
            <a:r>
              <a:rPr lang="en" sz="1500"/>
              <a:t>71% white, 15% Black/African American, 18% Asian, 15% Hispanic/Latinx, 6% Native Hawaiian/Pacific Islander, and 5% Native Hawaiian or Pacific Islander, and 12% American Indian or Alaskan Native</a:t>
            </a:r>
            <a:endParaRPr sz="1500" b="1"/>
          </a:p>
          <a:p>
            <a:pPr marL="0" lvl="0" indent="0" algn="l" rtl="0">
              <a:spcBef>
                <a:spcPts val="800"/>
              </a:spcBef>
              <a:spcAft>
                <a:spcPts val="0"/>
              </a:spcAft>
              <a:buNone/>
            </a:pPr>
            <a:r>
              <a:rPr lang="en" sz="1800"/>
              <a:t>30 of 42 (71.4%) youth enrolled in treatment after intake</a:t>
            </a:r>
            <a:endParaRPr sz="1800"/>
          </a:p>
          <a:p>
            <a:pPr marL="457200" lvl="0" indent="-323850" algn="l" rtl="0">
              <a:spcBef>
                <a:spcPts val="800"/>
              </a:spcBef>
              <a:spcAft>
                <a:spcPts val="0"/>
              </a:spcAft>
              <a:buSzPts val="1500"/>
              <a:buFont typeface="Calibri"/>
              <a:buChar char="•"/>
            </a:pPr>
            <a:r>
              <a:rPr lang="en" sz="1500"/>
              <a:t>80% engaged in weekly urine drug screening</a:t>
            </a:r>
            <a:endParaRPr sz="1500"/>
          </a:p>
          <a:p>
            <a:pPr marL="457200" lvl="0" indent="-323850" algn="l" rtl="0">
              <a:spcBef>
                <a:spcPts val="0"/>
              </a:spcBef>
              <a:spcAft>
                <a:spcPts val="0"/>
              </a:spcAft>
              <a:buSzPts val="1500"/>
              <a:buFont typeface="Calibri"/>
              <a:buChar char="•"/>
            </a:pPr>
            <a:r>
              <a:rPr lang="en" sz="1500"/>
              <a:t>60% received medication for addiction treatment (MAT)</a:t>
            </a:r>
            <a:endParaRPr sz="1500"/>
          </a:p>
          <a:p>
            <a:pPr marL="457200" lvl="0" indent="-323850" algn="l" rtl="0">
              <a:spcBef>
                <a:spcPts val="0"/>
              </a:spcBef>
              <a:spcAft>
                <a:spcPts val="0"/>
              </a:spcAft>
              <a:buSzPts val="1500"/>
              <a:buFont typeface="Calibri"/>
              <a:buChar char="•"/>
            </a:pPr>
            <a:r>
              <a:rPr lang="en" sz="1500"/>
              <a:t>50% received individual or parent psychotherapy</a:t>
            </a:r>
            <a:endParaRPr sz="1500"/>
          </a:p>
          <a:p>
            <a:pPr marL="0" lvl="0" indent="0" algn="l" rtl="0">
              <a:spcBef>
                <a:spcPts val="800"/>
              </a:spcBef>
              <a:spcAft>
                <a:spcPts val="0"/>
              </a:spcAft>
              <a:buNone/>
            </a:pPr>
            <a:endParaRPr sz="1200">
              <a:latin typeface="Arial"/>
              <a:ea typeface="Arial"/>
              <a:cs typeface="Arial"/>
              <a:sym typeface="Arial"/>
            </a:endParaRPr>
          </a:p>
        </p:txBody>
      </p:sp>
      <p:sp>
        <p:nvSpPr>
          <p:cNvPr id="780" name="Google Shape;780;p105"/>
          <p:cNvSpPr txBox="1">
            <a:spLocks noGrp="1"/>
          </p:cNvSpPr>
          <p:nvPr>
            <p:ph type="body" idx="2"/>
          </p:nvPr>
        </p:nvSpPr>
        <p:spPr>
          <a:xfrm>
            <a:off x="454963" y="1032638"/>
            <a:ext cx="8087100" cy="235500"/>
          </a:xfrm>
          <a:prstGeom prst="rect">
            <a:avLst/>
          </a:prstGeom>
          <a:noFill/>
          <a:ln>
            <a:noFill/>
          </a:ln>
        </p:spPr>
        <p:txBody>
          <a:bodyPr spcFirstLastPara="1" wrap="square" lIns="68575" tIns="34275" rIns="68575" bIns="34275" anchor="t" anchorCtr="0">
            <a:noAutofit/>
          </a:bodyPr>
          <a:lstStyle/>
          <a:p>
            <a:pPr marL="0" lvl="0" indent="0" algn="l" rtl="0">
              <a:lnSpc>
                <a:spcPct val="70000"/>
              </a:lnSpc>
              <a:spcBef>
                <a:spcPts val="0"/>
              </a:spcBef>
              <a:spcAft>
                <a:spcPts val="0"/>
              </a:spcAft>
              <a:buClr>
                <a:schemeClr val="dk1"/>
              </a:buClr>
              <a:buSzPts val="1400"/>
              <a:buNone/>
            </a:pPr>
            <a:r>
              <a:rPr lang="en" sz="2400" b="1"/>
              <a:t>Outcomes</a:t>
            </a:r>
            <a:endParaRPr sz="2400"/>
          </a:p>
        </p:txBody>
      </p:sp>
      <p:sp>
        <p:nvSpPr>
          <p:cNvPr id="781" name="Google Shape;781;p105"/>
          <p:cNvSpPr txBox="1">
            <a:spLocks noGrp="1"/>
          </p:cNvSpPr>
          <p:nvPr>
            <p:ph type="sldNum" idx="12"/>
          </p:nvPr>
        </p:nvSpPr>
        <p:spPr>
          <a:xfrm>
            <a:off x="272106" y="4662328"/>
            <a:ext cx="246000" cy="116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sz="700" b="0" i="0">
                <a:solidFill>
                  <a:schemeClr val="dk1"/>
                </a:solidFill>
                <a:latin typeface="Calibri"/>
                <a:ea typeface="Calibri"/>
                <a:cs typeface="Calibri"/>
                <a:sym typeface="Calibri"/>
              </a:rPr>
              <a:t>75</a:t>
            </a:fld>
            <a:endParaRPr sz="700" b="0" i="0">
              <a:solidFill>
                <a:schemeClr val="dk1"/>
              </a:solidFill>
              <a:latin typeface="Calibri"/>
              <a:ea typeface="Calibri"/>
              <a:cs typeface="Calibri"/>
              <a:sym typeface="Calibri"/>
            </a:endParaRPr>
          </a:p>
        </p:txBody>
      </p:sp>
      <p:sp>
        <p:nvSpPr>
          <p:cNvPr id="782" name="Google Shape;782;p105"/>
          <p:cNvSpPr txBox="1"/>
          <p:nvPr/>
        </p:nvSpPr>
        <p:spPr>
          <a:xfrm>
            <a:off x="322868" y="422015"/>
            <a:ext cx="8498400" cy="461700"/>
          </a:xfrm>
          <a:prstGeom prst="rect">
            <a:avLst/>
          </a:prstGeom>
          <a:noFill/>
          <a:ln>
            <a:noFill/>
          </a:ln>
        </p:spPr>
        <p:txBody>
          <a:bodyPr spcFirstLastPara="1" wrap="square" lIns="91425" tIns="45725" rIns="91425" bIns="45725" anchor="t" anchorCtr="0">
            <a:noAutofit/>
          </a:bodyPr>
          <a:lstStyle/>
          <a:p>
            <a:pPr marL="0" lvl="0" indent="0" algn="l" rtl="0">
              <a:lnSpc>
                <a:spcPct val="90000"/>
              </a:lnSpc>
              <a:spcBef>
                <a:spcPts val="0"/>
              </a:spcBef>
              <a:spcAft>
                <a:spcPts val="0"/>
              </a:spcAft>
              <a:buClr>
                <a:schemeClr val="dk1"/>
              </a:buClr>
              <a:buSzPts val="2400"/>
              <a:buFont typeface="Calibri"/>
              <a:buNone/>
            </a:pPr>
            <a:r>
              <a:rPr lang="en" sz="2800" b="1">
                <a:solidFill>
                  <a:schemeClr val="dk1"/>
                </a:solidFill>
                <a:latin typeface="Calibri"/>
                <a:ea typeface="Calibri"/>
                <a:cs typeface="Calibri"/>
                <a:sym typeface="Calibri"/>
              </a:rPr>
              <a:t>UCSF Youth Outpatient Substance Use Program (YoSUP)</a:t>
            </a:r>
            <a:endParaRPr sz="2800"/>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06"/>
          <p:cNvSpPr txBox="1">
            <a:spLocks noGrp="1"/>
          </p:cNvSpPr>
          <p:nvPr>
            <p:ph type="body" idx="1"/>
          </p:nvPr>
        </p:nvSpPr>
        <p:spPr>
          <a:xfrm>
            <a:off x="409275" y="1373433"/>
            <a:ext cx="8325600" cy="31836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r>
              <a:rPr lang="en" sz="1800"/>
              <a:t>Substance Use Disorders </a:t>
            </a:r>
            <a:endParaRPr sz="1800"/>
          </a:p>
          <a:p>
            <a:pPr marL="457200" lvl="0" indent="-323850" algn="l" rtl="0">
              <a:spcBef>
                <a:spcPts val="800"/>
              </a:spcBef>
              <a:spcAft>
                <a:spcPts val="0"/>
              </a:spcAft>
              <a:buSzPts val="1500"/>
              <a:buFont typeface="Calibri"/>
              <a:buChar char="•"/>
            </a:pPr>
            <a:r>
              <a:rPr lang="en" sz="1500"/>
              <a:t>Cannabis use disorder - 76.5% </a:t>
            </a:r>
            <a:endParaRPr sz="1500"/>
          </a:p>
          <a:p>
            <a:pPr marL="457200" lvl="0" indent="-323850" algn="l" rtl="0">
              <a:spcBef>
                <a:spcPts val="0"/>
              </a:spcBef>
              <a:spcAft>
                <a:spcPts val="0"/>
              </a:spcAft>
              <a:buSzPts val="1500"/>
              <a:buFont typeface="Calibri"/>
              <a:buChar char="•"/>
            </a:pPr>
            <a:r>
              <a:rPr lang="en" sz="1500"/>
              <a:t>Alcohol use disorder - 29%</a:t>
            </a:r>
            <a:br>
              <a:rPr lang="en" sz="1500"/>
            </a:br>
            <a:r>
              <a:rPr lang="en" sz="1500"/>
              <a:t>Opioid use disorder - 28%</a:t>
            </a:r>
            <a:endParaRPr sz="1500"/>
          </a:p>
          <a:p>
            <a:pPr marL="457200" lvl="0" indent="-323850" algn="l" rtl="0">
              <a:spcBef>
                <a:spcPts val="0"/>
              </a:spcBef>
              <a:spcAft>
                <a:spcPts val="0"/>
              </a:spcAft>
              <a:buSzPts val="1500"/>
              <a:buFont typeface="Calibri"/>
              <a:buChar char="•"/>
            </a:pPr>
            <a:r>
              <a:rPr lang="en" sz="1500"/>
              <a:t>Benzodiazepine or sedative/hypnotic use disorder in 26.5%</a:t>
            </a:r>
            <a:endParaRPr sz="1500"/>
          </a:p>
          <a:p>
            <a:pPr marL="0" lvl="0" indent="0" algn="l" rtl="0">
              <a:spcBef>
                <a:spcPts val="800"/>
              </a:spcBef>
              <a:spcAft>
                <a:spcPts val="0"/>
              </a:spcAft>
              <a:buNone/>
            </a:pPr>
            <a:r>
              <a:rPr lang="en" sz="1800"/>
              <a:t>Co-Occurring Psychiatric Disorders</a:t>
            </a:r>
            <a:endParaRPr sz="1800"/>
          </a:p>
          <a:p>
            <a:pPr marL="457200" lvl="0" indent="-323850" algn="l" rtl="0">
              <a:spcBef>
                <a:spcPts val="800"/>
              </a:spcBef>
              <a:spcAft>
                <a:spcPts val="0"/>
              </a:spcAft>
              <a:buSzPts val="1500"/>
              <a:buFont typeface="Calibri"/>
              <a:buChar char="•"/>
            </a:pPr>
            <a:r>
              <a:rPr lang="en" sz="1500"/>
              <a:t>Co-occurring psychiatric disorders were present in 77.0% of youth, t</a:t>
            </a:r>
            <a:endParaRPr sz="1500"/>
          </a:p>
          <a:p>
            <a:pPr marL="914400" lvl="1" indent="-323850" algn="l" rtl="0">
              <a:spcBef>
                <a:spcPts val="0"/>
              </a:spcBef>
              <a:spcAft>
                <a:spcPts val="0"/>
              </a:spcAft>
              <a:buSzPts val="1500"/>
              <a:buFont typeface="Calibri"/>
              <a:buChar char="•"/>
            </a:pPr>
            <a:r>
              <a:rPr lang="en" sz="1500"/>
              <a:t>Depression (47.1%), Anxiety (32.4%)</a:t>
            </a:r>
            <a:endParaRPr sz="1500"/>
          </a:p>
          <a:p>
            <a:pPr marL="457200" lvl="0" indent="-323850" algn="l" rtl="0">
              <a:spcBef>
                <a:spcPts val="800"/>
              </a:spcBef>
              <a:spcAft>
                <a:spcPts val="0"/>
              </a:spcAft>
              <a:buSzPts val="1500"/>
              <a:buFont typeface="Calibri"/>
              <a:buChar char="•"/>
            </a:pPr>
            <a:r>
              <a:rPr lang="en" sz="1500"/>
              <a:t>Approximately one-third of youth reported experiencing some form of emotional, physical, and/or sexual abuse over their lifetime</a:t>
            </a:r>
            <a:endParaRPr sz="1500"/>
          </a:p>
          <a:p>
            <a:pPr marL="0" lvl="0" indent="0" algn="l" rtl="0">
              <a:spcBef>
                <a:spcPts val="800"/>
              </a:spcBef>
              <a:spcAft>
                <a:spcPts val="0"/>
              </a:spcAft>
              <a:buNone/>
            </a:pPr>
            <a:endParaRPr sz="1200">
              <a:latin typeface="Arial"/>
              <a:ea typeface="Arial"/>
              <a:cs typeface="Arial"/>
              <a:sym typeface="Arial"/>
            </a:endParaRPr>
          </a:p>
          <a:p>
            <a:pPr marL="0" lvl="0" indent="0" algn="l" rtl="0">
              <a:spcBef>
                <a:spcPts val="800"/>
              </a:spcBef>
              <a:spcAft>
                <a:spcPts val="0"/>
              </a:spcAft>
              <a:buNone/>
            </a:pPr>
            <a:endParaRPr sz="1200">
              <a:latin typeface="Arial"/>
              <a:ea typeface="Arial"/>
              <a:cs typeface="Arial"/>
              <a:sym typeface="Arial"/>
            </a:endParaRPr>
          </a:p>
        </p:txBody>
      </p:sp>
      <p:sp>
        <p:nvSpPr>
          <p:cNvPr id="791" name="Google Shape;791;p106"/>
          <p:cNvSpPr txBox="1">
            <a:spLocks noGrp="1"/>
          </p:cNvSpPr>
          <p:nvPr>
            <p:ph type="body" idx="2"/>
          </p:nvPr>
        </p:nvSpPr>
        <p:spPr>
          <a:xfrm>
            <a:off x="409263" y="1032651"/>
            <a:ext cx="8087100" cy="235500"/>
          </a:xfrm>
          <a:prstGeom prst="rect">
            <a:avLst/>
          </a:prstGeom>
          <a:noFill/>
          <a:ln>
            <a:noFill/>
          </a:ln>
        </p:spPr>
        <p:txBody>
          <a:bodyPr spcFirstLastPara="1" wrap="square" lIns="68575" tIns="34275" rIns="68575" bIns="34275" anchor="t" anchorCtr="0">
            <a:noAutofit/>
          </a:bodyPr>
          <a:lstStyle/>
          <a:p>
            <a:pPr marL="0" lvl="0" indent="0" algn="l" rtl="0">
              <a:lnSpc>
                <a:spcPct val="70000"/>
              </a:lnSpc>
              <a:spcBef>
                <a:spcPts val="0"/>
              </a:spcBef>
              <a:spcAft>
                <a:spcPts val="0"/>
              </a:spcAft>
              <a:buClr>
                <a:schemeClr val="dk1"/>
              </a:buClr>
              <a:buSzPts val="1400"/>
              <a:buNone/>
            </a:pPr>
            <a:r>
              <a:rPr lang="en" sz="2400" b="1"/>
              <a:t>Outcomes</a:t>
            </a:r>
            <a:endParaRPr sz="2400"/>
          </a:p>
        </p:txBody>
      </p:sp>
      <p:sp>
        <p:nvSpPr>
          <p:cNvPr id="792" name="Google Shape;792;p106"/>
          <p:cNvSpPr txBox="1">
            <a:spLocks noGrp="1"/>
          </p:cNvSpPr>
          <p:nvPr>
            <p:ph type="sldNum" idx="12"/>
          </p:nvPr>
        </p:nvSpPr>
        <p:spPr>
          <a:xfrm>
            <a:off x="272106" y="4662328"/>
            <a:ext cx="246000" cy="116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sz="700" b="0" i="0">
                <a:solidFill>
                  <a:schemeClr val="dk1"/>
                </a:solidFill>
                <a:latin typeface="Calibri"/>
                <a:ea typeface="Calibri"/>
                <a:cs typeface="Calibri"/>
                <a:sym typeface="Calibri"/>
              </a:rPr>
              <a:t>76</a:t>
            </a:fld>
            <a:endParaRPr sz="700" b="0" i="0">
              <a:solidFill>
                <a:schemeClr val="dk1"/>
              </a:solidFill>
              <a:latin typeface="Calibri"/>
              <a:ea typeface="Calibri"/>
              <a:cs typeface="Calibri"/>
              <a:sym typeface="Calibri"/>
            </a:endParaRPr>
          </a:p>
        </p:txBody>
      </p:sp>
      <p:sp>
        <p:nvSpPr>
          <p:cNvPr id="793" name="Google Shape;793;p106"/>
          <p:cNvSpPr txBox="1"/>
          <p:nvPr/>
        </p:nvSpPr>
        <p:spPr>
          <a:xfrm>
            <a:off x="322868" y="422015"/>
            <a:ext cx="8498400" cy="461700"/>
          </a:xfrm>
          <a:prstGeom prst="rect">
            <a:avLst/>
          </a:prstGeom>
          <a:noFill/>
          <a:ln>
            <a:noFill/>
          </a:ln>
        </p:spPr>
        <p:txBody>
          <a:bodyPr spcFirstLastPara="1" wrap="square" lIns="91425" tIns="45725" rIns="91425" bIns="45725" anchor="t" anchorCtr="0">
            <a:noAutofit/>
          </a:bodyPr>
          <a:lstStyle/>
          <a:p>
            <a:pPr marL="0" lvl="0" indent="0" algn="l" rtl="0">
              <a:lnSpc>
                <a:spcPct val="90000"/>
              </a:lnSpc>
              <a:spcBef>
                <a:spcPts val="0"/>
              </a:spcBef>
              <a:spcAft>
                <a:spcPts val="0"/>
              </a:spcAft>
              <a:buClr>
                <a:schemeClr val="dk1"/>
              </a:buClr>
              <a:buSzPts val="2400"/>
              <a:buFont typeface="Calibri"/>
              <a:buNone/>
            </a:pPr>
            <a:r>
              <a:rPr lang="en" sz="2800" b="1">
                <a:solidFill>
                  <a:schemeClr val="dk1"/>
                </a:solidFill>
                <a:latin typeface="Calibri"/>
                <a:ea typeface="Calibri"/>
                <a:cs typeface="Calibri"/>
                <a:sym typeface="Calibri"/>
              </a:rPr>
              <a:t>UCSF Youth Outpatient Substance Use Program (YoSUP)</a:t>
            </a:r>
            <a:endParaRPr sz="2800"/>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07"/>
          <p:cNvSpPr txBox="1">
            <a:spLocks noGrp="1"/>
          </p:cNvSpPr>
          <p:nvPr>
            <p:ph type="body" idx="1"/>
          </p:nvPr>
        </p:nvSpPr>
        <p:spPr>
          <a:xfrm>
            <a:off x="436525" y="1478870"/>
            <a:ext cx="8325600" cy="31836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r>
              <a:rPr lang="en" sz="1800"/>
              <a:t>Of the 42 youth who completed intake:</a:t>
            </a:r>
            <a:endParaRPr sz="1800"/>
          </a:p>
          <a:p>
            <a:pPr marL="457200" lvl="0" indent="-323850" algn="l" rtl="0">
              <a:spcBef>
                <a:spcPts val="800"/>
              </a:spcBef>
              <a:spcAft>
                <a:spcPts val="0"/>
              </a:spcAft>
              <a:buSzPts val="1500"/>
              <a:buFont typeface="Calibri"/>
              <a:buChar char="•"/>
            </a:pPr>
            <a:r>
              <a:rPr lang="en" sz="1500"/>
              <a:t>30 (71%) enrolled in treatment</a:t>
            </a:r>
            <a:endParaRPr sz="1500"/>
          </a:p>
          <a:p>
            <a:pPr marL="914400" lvl="1" indent="-323850" algn="l" rtl="0">
              <a:spcBef>
                <a:spcPts val="0"/>
              </a:spcBef>
              <a:spcAft>
                <a:spcPts val="0"/>
              </a:spcAft>
              <a:buSzPts val="1500"/>
              <a:buFont typeface="Calibri"/>
              <a:buChar char="•"/>
            </a:pPr>
            <a:r>
              <a:rPr lang="en" sz="1500"/>
              <a:t>17 (57%) were still engaged in treatment (n=11) or had graduated from treatment (n=6) at the end of the data collection period  </a:t>
            </a:r>
            <a:endParaRPr sz="1500"/>
          </a:p>
          <a:p>
            <a:pPr marL="914400" lvl="1" indent="-323850" algn="l" rtl="0">
              <a:spcBef>
                <a:spcPts val="0"/>
              </a:spcBef>
              <a:spcAft>
                <a:spcPts val="0"/>
              </a:spcAft>
              <a:buSzPts val="1500"/>
              <a:buFont typeface="Calibri"/>
              <a:buChar char="•"/>
            </a:pPr>
            <a:r>
              <a:rPr lang="en" sz="1500"/>
              <a:t>13 (43%) terminated treatment early</a:t>
            </a:r>
            <a:endParaRPr sz="1500"/>
          </a:p>
          <a:p>
            <a:pPr marL="0" lvl="0" indent="0" algn="l" rtl="0">
              <a:spcBef>
                <a:spcPts val="800"/>
              </a:spcBef>
              <a:spcAft>
                <a:spcPts val="0"/>
              </a:spcAft>
              <a:buNone/>
            </a:pPr>
            <a:br>
              <a:rPr lang="en" sz="1300"/>
            </a:br>
            <a:r>
              <a:rPr lang="en" sz="1800"/>
              <a:t>13 youth completed a 6-month follow-up survey</a:t>
            </a:r>
            <a:endParaRPr sz="1800"/>
          </a:p>
          <a:p>
            <a:pPr marL="457200" lvl="0" indent="-323850" algn="l" rtl="0">
              <a:spcBef>
                <a:spcPts val="800"/>
              </a:spcBef>
              <a:spcAft>
                <a:spcPts val="0"/>
              </a:spcAft>
              <a:buSzPts val="1500"/>
              <a:buFont typeface="Calibri"/>
              <a:buChar char="•"/>
            </a:pPr>
            <a:r>
              <a:rPr lang="en" sz="1500"/>
              <a:t>Fewer youth reported using alcohol at follow-up (10--&gt;3). </a:t>
            </a:r>
            <a:endParaRPr sz="1500"/>
          </a:p>
          <a:p>
            <a:pPr marL="457200" lvl="0" indent="-323850" algn="l" rtl="0">
              <a:spcBef>
                <a:spcPts val="0"/>
              </a:spcBef>
              <a:spcAft>
                <a:spcPts val="0"/>
              </a:spcAft>
              <a:buSzPts val="1500"/>
              <a:buFont typeface="Calibri"/>
              <a:buChar char="•"/>
            </a:pPr>
            <a:r>
              <a:rPr lang="en" sz="1500"/>
              <a:t>Fewer youth reported using cannabis at follow-up (10--&gt;6)</a:t>
            </a:r>
            <a:endParaRPr sz="1500"/>
          </a:p>
          <a:p>
            <a:pPr marL="457200" lvl="0" indent="-323850" algn="l" rtl="0">
              <a:spcBef>
                <a:spcPts val="0"/>
              </a:spcBef>
              <a:spcAft>
                <a:spcPts val="0"/>
              </a:spcAft>
              <a:buSzPts val="1500"/>
              <a:buFont typeface="Calibri"/>
              <a:buChar char="•"/>
            </a:pPr>
            <a:r>
              <a:rPr lang="en" sz="1500"/>
              <a:t>Fewer youth reported alcohol and drugs simultaneously (4--&gt;1)</a:t>
            </a:r>
            <a:endParaRPr sz="1500"/>
          </a:p>
          <a:p>
            <a:pPr marL="457200" lvl="0" indent="-323850" algn="l" rtl="0">
              <a:spcBef>
                <a:spcPts val="0"/>
              </a:spcBef>
              <a:spcAft>
                <a:spcPts val="0"/>
              </a:spcAft>
              <a:buSzPts val="1500"/>
              <a:buFont typeface="Calibri"/>
              <a:buChar char="•"/>
            </a:pPr>
            <a:r>
              <a:rPr lang="en" sz="1500"/>
              <a:t>Median number of days of cannabis used per month decreased from 9 to 0</a:t>
            </a:r>
            <a:endParaRPr sz="1500"/>
          </a:p>
          <a:p>
            <a:pPr marL="457200" lvl="0" indent="-323850" algn="l" rtl="0">
              <a:spcBef>
                <a:spcPts val="0"/>
              </a:spcBef>
              <a:spcAft>
                <a:spcPts val="0"/>
              </a:spcAft>
              <a:buSzPts val="1500"/>
              <a:buFont typeface="Calibri"/>
              <a:buChar char="•"/>
            </a:pPr>
            <a:r>
              <a:rPr lang="en" sz="1500"/>
              <a:t>Median number days of alcohol use per month decreased from 2 to 0</a:t>
            </a:r>
            <a:endParaRPr sz="1500"/>
          </a:p>
          <a:p>
            <a:pPr marL="457200" lvl="0" indent="-323850" algn="l" rtl="0">
              <a:spcBef>
                <a:spcPts val="0"/>
              </a:spcBef>
              <a:spcAft>
                <a:spcPts val="0"/>
              </a:spcAft>
              <a:buSzPts val="1500"/>
              <a:buFont typeface="Calibri"/>
              <a:buChar char="•"/>
            </a:pPr>
            <a:r>
              <a:rPr lang="en" sz="1500"/>
              <a:t>Fewer youth reported experiencing psychological or emotional problems at follow-up compared to intake</a:t>
            </a:r>
            <a:endParaRPr sz="1500"/>
          </a:p>
          <a:p>
            <a:pPr marL="0" lvl="0" indent="0" algn="l" rtl="0">
              <a:spcBef>
                <a:spcPts val="800"/>
              </a:spcBef>
              <a:spcAft>
                <a:spcPts val="0"/>
              </a:spcAft>
              <a:buNone/>
            </a:pPr>
            <a:endParaRPr sz="1200">
              <a:latin typeface="Arial"/>
              <a:ea typeface="Arial"/>
              <a:cs typeface="Arial"/>
              <a:sym typeface="Arial"/>
            </a:endParaRPr>
          </a:p>
        </p:txBody>
      </p:sp>
      <p:sp>
        <p:nvSpPr>
          <p:cNvPr id="802" name="Google Shape;802;p107"/>
          <p:cNvSpPr txBox="1">
            <a:spLocks noGrp="1"/>
          </p:cNvSpPr>
          <p:nvPr>
            <p:ph type="body" idx="2"/>
          </p:nvPr>
        </p:nvSpPr>
        <p:spPr>
          <a:xfrm>
            <a:off x="445388" y="1135288"/>
            <a:ext cx="8087100" cy="235500"/>
          </a:xfrm>
          <a:prstGeom prst="rect">
            <a:avLst/>
          </a:prstGeom>
          <a:noFill/>
          <a:ln>
            <a:noFill/>
          </a:ln>
        </p:spPr>
        <p:txBody>
          <a:bodyPr spcFirstLastPara="1" wrap="square" lIns="68575" tIns="34275" rIns="68575" bIns="34275" anchor="t" anchorCtr="0">
            <a:noAutofit/>
          </a:bodyPr>
          <a:lstStyle/>
          <a:p>
            <a:pPr marL="0" lvl="0" indent="0" algn="l" rtl="0">
              <a:lnSpc>
                <a:spcPct val="70000"/>
              </a:lnSpc>
              <a:spcBef>
                <a:spcPts val="0"/>
              </a:spcBef>
              <a:spcAft>
                <a:spcPts val="0"/>
              </a:spcAft>
              <a:buClr>
                <a:schemeClr val="dk1"/>
              </a:buClr>
              <a:buSzPts val="1400"/>
              <a:buNone/>
            </a:pPr>
            <a:r>
              <a:rPr lang="en" sz="2400" b="1"/>
              <a:t>Outcomes</a:t>
            </a:r>
            <a:endParaRPr sz="2400"/>
          </a:p>
        </p:txBody>
      </p:sp>
      <p:sp>
        <p:nvSpPr>
          <p:cNvPr id="803" name="Google Shape;803;p107"/>
          <p:cNvSpPr txBox="1">
            <a:spLocks noGrp="1"/>
          </p:cNvSpPr>
          <p:nvPr>
            <p:ph type="sldNum" idx="12"/>
          </p:nvPr>
        </p:nvSpPr>
        <p:spPr>
          <a:xfrm>
            <a:off x="272106" y="4662328"/>
            <a:ext cx="246000" cy="116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sz="700" b="0" i="0">
                <a:solidFill>
                  <a:schemeClr val="dk1"/>
                </a:solidFill>
                <a:latin typeface="Calibri"/>
                <a:ea typeface="Calibri"/>
                <a:cs typeface="Calibri"/>
                <a:sym typeface="Calibri"/>
              </a:rPr>
              <a:t>77</a:t>
            </a:fld>
            <a:endParaRPr sz="700" b="0" i="0">
              <a:solidFill>
                <a:schemeClr val="dk1"/>
              </a:solidFill>
              <a:latin typeface="Calibri"/>
              <a:ea typeface="Calibri"/>
              <a:cs typeface="Calibri"/>
              <a:sym typeface="Calibri"/>
            </a:endParaRPr>
          </a:p>
        </p:txBody>
      </p:sp>
      <p:sp>
        <p:nvSpPr>
          <p:cNvPr id="804" name="Google Shape;804;p107"/>
          <p:cNvSpPr txBox="1"/>
          <p:nvPr/>
        </p:nvSpPr>
        <p:spPr>
          <a:xfrm>
            <a:off x="322868" y="422015"/>
            <a:ext cx="8498400" cy="461700"/>
          </a:xfrm>
          <a:prstGeom prst="rect">
            <a:avLst/>
          </a:prstGeom>
          <a:noFill/>
          <a:ln>
            <a:noFill/>
          </a:ln>
        </p:spPr>
        <p:txBody>
          <a:bodyPr spcFirstLastPara="1" wrap="square" lIns="91425" tIns="45725" rIns="91425" bIns="45725" anchor="t" anchorCtr="0">
            <a:noAutofit/>
          </a:bodyPr>
          <a:lstStyle/>
          <a:p>
            <a:pPr marL="0" lvl="0" indent="0" algn="l" rtl="0">
              <a:lnSpc>
                <a:spcPct val="90000"/>
              </a:lnSpc>
              <a:spcBef>
                <a:spcPts val="0"/>
              </a:spcBef>
              <a:spcAft>
                <a:spcPts val="0"/>
              </a:spcAft>
              <a:buClr>
                <a:schemeClr val="dk1"/>
              </a:buClr>
              <a:buSzPts val="2400"/>
              <a:buFont typeface="Calibri"/>
              <a:buNone/>
            </a:pPr>
            <a:r>
              <a:rPr lang="en" sz="2800" b="1">
                <a:solidFill>
                  <a:schemeClr val="dk1"/>
                </a:solidFill>
                <a:latin typeface="Calibri"/>
                <a:ea typeface="Calibri"/>
                <a:cs typeface="Calibri"/>
                <a:sym typeface="Calibri"/>
              </a:rPr>
              <a:t>UCSF Youth Outpatient Substance Use Program (YoSUP)</a:t>
            </a:r>
            <a:endParaRPr sz="2800"/>
          </a:p>
        </p:txBody>
      </p:sp>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08"/>
          <p:cNvSpPr txBox="1">
            <a:spLocks noGrp="1"/>
          </p:cNvSpPr>
          <p:nvPr>
            <p:ph type="title"/>
          </p:nvPr>
        </p:nvSpPr>
        <p:spPr>
          <a:xfrm>
            <a:off x="628650" y="31541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YSS</a:t>
            </a:r>
            <a:endParaRPr sz="3000"/>
          </a:p>
        </p:txBody>
      </p:sp>
      <p:sp>
        <p:nvSpPr>
          <p:cNvPr id="810" name="Google Shape;810;p108"/>
          <p:cNvSpPr txBox="1">
            <a:spLocks noGrp="1"/>
          </p:cNvSpPr>
          <p:nvPr>
            <p:ph type="body" idx="1"/>
          </p:nvPr>
        </p:nvSpPr>
        <p:spPr>
          <a:xfrm>
            <a:off x="591900" y="1309619"/>
            <a:ext cx="7886700" cy="3263400"/>
          </a:xfrm>
          <a:prstGeom prst="rect">
            <a:avLst/>
          </a:prstGeom>
          <a:noFill/>
          <a:ln>
            <a:noFill/>
          </a:ln>
        </p:spPr>
        <p:txBody>
          <a:bodyPr spcFirstLastPara="1" wrap="square" lIns="68575" tIns="34275" rIns="68575" bIns="34275" anchor="t" anchorCtr="0">
            <a:noAutofit/>
          </a:bodyPr>
          <a:lstStyle/>
          <a:p>
            <a:pPr marL="177800" lvl="0" indent="-38100" algn="l" rtl="0">
              <a:lnSpc>
                <a:spcPct val="90000"/>
              </a:lnSpc>
              <a:spcBef>
                <a:spcPts val="0"/>
              </a:spcBef>
              <a:spcAft>
                <a:spcPts val="0"/>
              </a:spcAft>
              <a:buClr>
                <a:schemeClr val="dk1"/>
              </a:buClr>
              <a:buSzPts val="2100"/>
              <a:buNone/>
            </a:pPr>
            <a:endParaRPr sz="1400"/>
          </a:p>
          <a:p>
            <a:pPr marL="139700" lvl="0" indent="0" algn="l" rtl="0">
              <a:lnSpc>
                <a:spcPct val="90000"/>
              </a:lnSpc>
              <a:spcBef>
                <a:spcPts val="0"/>
              </a:spcBef>
              <a:spcAft>
                <a:spcPts val="0"/>
              </a:spcAft>
              <a:buClr>
                <a:schemeClr val="dk1"/>
              </a:buClr>
              <a:buSzPts val="2100"/>
              <a:buNone/>
            </a:pPr>
            <a:r>
              <a:rPr lang="en" sz="1800"/>
              <a:t>Since 1976 YSS has become one of the most respected youth-focused, nonprofit, social service organizations in Iowa.</a:t>
            </a:r>
            <a:endParaRPr sz="1800"/>
          </a:p>
          <a:p>
            <a:pPr marL="177800" lvl="0" indent="-38100" algn="l" rtl="0">
              <a:lnSpc>
                <a:spcPct val="90000"/>
              </a:lnSpc>
              <a:spcBef>
                <a:spcPts val="0"/>
              </a:spcBef>
              <a:spcAft>
                <a:spcPts val="0"/>
              </a:spcAft>
              <a:buClr>
                <a:schemeClr val="dk1"/>
              </a:buClr>
              <a:buSzPts val="2100"/>
              <a:buNone/>
            </a:pPr>
            <a:endParaRPr sz="1800"/>
          </a:p>
          <a:p>
            <a:pPr marL="457200" lvl="0" indent="-342900" algn="l" rtl="0">
              <a:lnSpc>
                <a:spcPct val="90000"/>
              </a:lnSpc>
              <a:spcBef>
                <a:spcPts val="0"/>
              </a:spcBef>
              <a:spcAft>
                <a:spcPts val="0"/>
              </a:spcAft>
              <a:buSzPts val="1800"/>
              <a:buChar char="•"/>
            </a:pPr>
            <a:r>
              <a:rPr lang="en" sz="1800"/>
              <a:t>Transforming lives throughout Central and North Central Iowa annually</a:t>
            </a:r>
            <a:endParaRPr sz="1800"/>
          </a:p>
          <a:p>
            <a:pPr marL="914400" lvl="1" indent="-330200" algn="l" rtl="0">
              <a:lnSpc>
                <a:spcPct val="90000"/>
              </a:lnSpc>
              <a:spcBef>
                <a:spcPts val="0"/>
              </a:spcBef>
              <a:spcAft>
                <a:spcPts val="0"/>
              </a:spcAft>
              <a:buSzPts val="1600"/>
              <a:buChar char="•"/>
            </a:pPr>
            <a:r>
              <a:rPr lang="en" sz="1600"/>
              <a:t>6,000+ individuals through programs</a:t>
            </a:r>
            <a:endParaRPr sz="1600"/>
          </a:p>
          <a:p>
            <a:pPr marL="914400" lvl="1" indent="-330200" algn="l" rtl="0">
              <a:lnSpc>
                <a:spcPct val="90000"/>
              </a:lnSpc>
              <a:spcBef>
                <a:spcPts val="0"/>
              </a:spcBef>
              <a:spcAft>
                <a:spcPts val="0"/>
              </a:spcAft>
              <a:buSzPts val="1600"/>
              <a:buChar char="•"/>
            </a:pPr>
            <a:r>
              <a:rPr lang="en" sz="1600"/>
              <a:t>10,000+ individuals through prevention/education services</a:t>
            </a:r>
            <a:endParaRPr sz="1600"/>
          </a:p>
          <a:p>
            <a:pPr marL="914400" lvl="0" indent="0" algn="l" rtl="0">
              <a:lnSpc>
                <a:spcPct val="90000"/>
              </a:lnSpc>
              <a:spcBef>
                <a:spcPts val="0"/>
              </a:spcBef>
              <a:spcAft>
                <a:spcPts val="0"/>
              </a:spcAft>
              <a:buNone/>
            </a:pPr>
            <a:endParaRPr sz="1800"/>
          </a:p>
          <a:p>
            <a:pPr marL="457200" lvl="0" indent="-342900" algn="l" rtl="0">
              <a:lnSpc>
                <a:spcPct val="90000"/>
              </a:lnSpc>
              <a:spcBef>
                <a:spcPts val="0"/>
              </a:spcBef>
              <a:spcAft>
                <a:spcPts val="0"/>
              </a:spcAft>
              <a:buSzPts val="1800"/>
              <a:buChar char="•"/>
            </a:pPr>
            <a:r>
              <a:rPr lang="en" sz="1800"/>
              <a:t>For 40 years YSS has provided substance use treatment </a:t>
            </a:r>
            <a:endParaRPr sz="1800"/>
          </a:p>
          <a:p>
            <a:pPr marL="457200" lvl="0" indent="0" algn="l" rtl="0">
              <a:lnSpc>
                <a:spcPct val="90000"/>
              </a:lnSpc>
              <a:spcBef>
                <a:spcPts val="0"/>
              </a:spcBef>
              <a:spcAft>
                <a:spcPts val="0"/>
              </a:spcAft>
              <a:buNone/>
            </a:pPr>
            <a:endParaRPr sz="1400"/>
          </a:p>
        </p:txBody>
      </p:sp>
      <p:pic>
        <p:nvPicPr>
          <p:cNvPr id="811" name="Google Shape;811;p108"/>
          <p:cNvPicPr preferRelativeResize="0"/>
          <p:nvPr/>
        </p:nvPicPr>
        <p:blipFill>
          <a:blip r:embed="rId3">
            <a:alphaModFix/>
          </a:blip>
          <a:stretch>
            <a:fillRect/>
          </a:stretch>
        </p:blipFill>
        <p:spPr>
          <a:xfrm>
            <a:off x="6738100" y="3424625"/>
            <a:ext cx="1066800" cy="10668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09"/>
          <p:cNvSpPr txBox="1">
            <a:spLocks noGrp="1"/>
          </p:cNvSpPr>
          <p:nvPr>
            <p:ph type="title"/>
          </p:nvPr>
        </p:nvSpPr>
        <p:spPr>
          <a:xfrm>
            <a:off x="628650" y="11799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YSS</a:t>
            </a:r>
            <a:endParaRPr sz="3000"/>
          </a:p>
        </p:txBody>
      </p:sp>
      <p:sp>
        <p:nvSpPr>
          <p:cNvPr id="817" name="Google Shape;817;p109"/>
          <p:cNvSpPr txBox="1">
            <a:spLocks noGrp="1"/>
          </p:cNvSpPr>
          <p:nvPr>
            <p:ph type="body" idx="1"/>
          </p:nvPr>
        </p:nvSpPr>
        <p:spPr>
          <a:xfrm>
            <a:off x="628650" y="940044"/>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800"/>
              <a:t>From Infancy to Independence, YSS provides comprehensive services and believes in creating hope and opportunity by putting kids first.</a:t>
            </a:r>
            <a:endParaRPr sz="1800"/>
          </a:p>
          <a:p>
            <a:pPr marL="457200" lvl="0" indent="-323850" algn="l" rtl="0">
              <a:spcBef>
                <a:spcPts val="800"/>
              </a:spcBef>
              <a:spcAft>
                <a:spcPts val="0"/>
              </a:spcAft>
              <a:buSzPts val="1500"/>
              <a:buChar char="•"/>
            </a:pPr>
            <a:r>
              <a:rPr lang="en" sz="1500"/>
              <a:t>Behavioral Health: Outpatient and Residential</a:t>
            </a:r>
            <a:endParaRPr sz="1500"/>
          </a:p>
          <a:p>
            <a:pPr marL="457200" lvl="0" indent="-323850" algn="l" rtl="0">
              <a:spcBef>
                <a:spcPts val="0"/>
              </a:spcBef>
              <a:spcAft>
                <a:spcPts val="0"/>
              </a:spcAft>
              <a:buSzPts val="1500"/>
              <a:buChar char="•"/>
            </a:pPr>
            <a:r>
              <a:rPr lang="en" sz="1500"/>
              <a:t>Foster Care and Adoption Services</a:t>
            </a:r>
            <a:endParaRPr sz="1500"/>
          </a:p>
          <a:p>
            <a:pPr marL="457200" lvl="0" indent="-323850" algn="l" rtl="0">
              <a:spcBef>
                <a:spcPts val="0"/>
              </a:spcBef>
              <a:spcAft>
                <a:spcPts val="0"/>
              </a:spcAft>
              <a:buSzPts val="1500"/>
              <a:buChar char="•"/>
            </a:pPr>
            <a:r>
              <a:rPr lang="en" sz="1500"/>
              <a:t>Shelter for homeless adolescents and TAY</a:t>
            </a:r>
            <a:endParaRPr sz="1500"/>
          </a:p>
          <a:p>
            <a:pPr marL="457200" lvl="0" indent="-323850" algn="l" rtl="0">
              <a:spcBef>
                <a:spcPts val="0"/>
              </a:spcBef>
              <a:spcAft>
                <a:spcPts val="0"/>
              </a:spcAft>
              <a:buSzPts val="1500"/>
              <a:buChar char="•"/>
            </a:pPr>
            <a:r>
              <a:rPr lang="en" sz="1500"/>
              <a:t>Aftercare services for TAY aging out of foster care</a:t>
            </a:r>
            <a:endParaRPr sz="1500"/>
          </a:p>
          <a:p>
            <a:pPr marL="457200" lvl="0" indent="-323850" algn="l" rtl="0">
              <a:spcBef>
                <a:spcPts val="0"/>
              </a:spcBef>
              <a:spcAft>
                <a:spcPts val="0"/>
              </a:spcAft>
              <a:buSzPts val="1500"/>
              <a:buChar char="•"/>
            </a:pPr>
            <a:r>
              <a:rPr lang="en" sz="1500"/>
              <a:t>Transitional Housing for TAY</a:t>
            </a:r>
            <a:endParaRPr sz="1500"/>
          </a:p>
          <a:p>
            <a:pPr marL="457200" lvl="0" indent="-323850" algn="l" rtl="0">
              <a:spcBef>
                <a:spcPts val="0"/>
              </a:spcBef>
              <a:spcAft>
                <a:spcPts val="0"/>
              </a:spcAft>
              <a:buSzPts val="1500"/>
              <a:buChar char="•"/>
            </a:pPr>
            <a:r>
              <a:rPr lang="en" sz="1500"/>
              <a:t>Family Crisis Services</a:t>
            </a:r>
            <a:endParaRPr sz="1500"/>
          </a:p>
          <a:p>
            <a:pPr marL="457200" lvl="0" indent="-323850" algn="l" rtl="0">
              <a:spcBef>
                <a:spcPts val="0"/>
              </a:spcBef>
              <a:spcAft>
                <a:spcPts val="0"/>
              </a:spcAft>
              <a:buSzPts val="1500"/>
              <a:buChar char="•"/>
            </a:pPr>
            <a:r>
              <a:rPr lang="en" sz="1500"/>
              <a:t>Human Trafficking Education</a:t>
            </a:r>
            <a:endParaRPr sz="1500"/>
          </a:p>
          <a:p>
            <a:pPr marL="457200" lvl="0" indent="-323850" algn="l" rtl="0">
              <a:spcBef>
                <a:spcPts val="0"/>
              </a:spcBef>
              <a:spcAft>
                <a:spcPts val="0"/>
              </a:spcAft>
              <a:buSzPts val="1500"/>
              <a:buChar char="•"/>
            </a:pPr>
            <a:r>
              <a:rPr lang="en" sz="1500"/>
              <a:t>In-School and Community Based mentoring</a:t>
            </a:r>
            <a:endParaRPr sz="1500"/>
          </a:p>
          <a:p>
            <a:pPr marL="457200" lvl="0" indent="-323850" algn="l" rtl="0">
              <a:spcBef>
                <a:spcPts val="0"/>
              </a:spcBef>
              <a:spcAft>
                <a:spcPts val="0"/>
              </a:spcAft>
              <a:buSzPts val="1500"/>
              <a:buChar char="•"/>
            </a:pPr>
            <a:r>
              <a:rPr lang="en" sz="1500"/>
              <a:t>Family Development and Self-Sufficient Services</a:t>
            </a:r>
            <a:endParaRPr sz="1500"/>
          </a:p>
          <a:p>
            <a:pPr marL="457200" lvl="0" indent="-323850" algn="l" rtl="0">
              <a:spcBef>
                <a:spcPts val="0"/>
              </a:spcBef>
              <a:spcAft>
                <a:spcPts val="0"/>
              </a:spcAft>
              <a:buSzPts val="1500"/>
              <a:buChar char="•"/>
            </a:pPr>
            <a:r>
              <a:rPr lang="en" sz="1500"/>
              <a:t>Before School, After School and summer programming</a:t>
            </a:r>
            <a:endParaRPr sz="1500"/>
          </a:p>
          <a:p>
            <a:pPr marL="457200" lvl="0" indent="-323850" algn="l" rtl="0">
              <a:spcBef>
                <a:spcPts val="0"/>
              </a:spcBef>
              <a:spcAft>
                <a:spcPts val="0"/>
              </a:spcAft>
              <a:buSzPts val="1500"/>
              <a:buChar char="•"/>
            </a:pPr>
            <a:r>
              <a:rPr lang="en" sz="1500"/>
              <a:t>Prevention education in schools</a:t>
            </a:r>
            <a:endParaRPr sz="1500"/>
          </a:p>
          <a:p>
            <a:pPr marL="457200" lvl="0" indent="-342900" algn="l" rtl="0">
              <a:spcBef>
                <a:spcPts val="0"/>
              </a:spcBef>
              <a:spcAft>
                <a:spcPts val="0"/>
              </a:spcAft>
              <a:buSzPts val="1800"/>
              <a:buChar char="•"/>
            </a:pPr>
            <a:r>
              <a:rPr lang="en" sz="1500"/>
              <a:t>Integrated Health Services</a:t>
            </a:r>
            <a:r>
              <a:rPr lang="en" sz="1800"/>
              <a:t> </a:t>
            </a:r>
            <a:endParaRPr sz="1800"/>
          </a:p>
        </p:txBody>
      </p:sp>
      <p:pic>
        <p:nvPicPr>
          <p:cNvPr id="818" name="Google Shape;818;p109"/>
          <p:cNvPicPr preferRelativeResize="0"/>
          <p:nvPr/>
        </p:nvPicPr>
        <p:blipFill>
          <a:blip r:embed="rId3">
            <a:alphaModFix/>
          </a:blip>
          <a:stretch>
            <a:fillRect/>
          </a:stretch>
        </p:blipFill>
        <p:spPr>
          <a:xfrm>
            <a:off x="6243000" y="3241600"/>
            <a:ext cx="1066800" cy="1066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title"/>
          </p:nvPr>
        </p:nvSpPr>
        <p:spPr>
          <a:xfrm>
            <a:off x="457201" y="319994"/>
            <a:ext cx="8089901" cy="484748"/>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3000"/>
              <a:buFont typeface="Calibri"/>
              <a:buNone/>
            </a:pPr>
            <a:r>
              <a:rPr lang="en" sz="2900" b="1"/>
              <a:t>Substance Use and Addiction as a Pediatric Priority</a:t>
            </a:r>
            <a:endParaRPr sz="2900"/>
          </a:p>
        </p:txBody>
      </p:sp>
      <p:sp>
        <p:nvSpPr>
          <p:cNvPr id="238" name="Google Shape;238;p38"/>
          <p:cNvSpPr txBox="1">
            <a:spLocks noGrp="1"/>
          </p:cNvSpPr>
          <p:nvPr>
            <p:ph type="body" idx="1"/>
          </p:nvPr>
        </p:nvSpPr>
        <p:spPr>
          <a:xfrm>
            <a:off x="436525" y="1478870"/>
            <a:ext cx="8325548" cy="2703664"/>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a:t>Adolescence is a neurobiologically vulnerable time period for the development of substance use disorders</a:t>
            </a:r>
            <a:endParaRPr/>
          </a:p>
          <a:p>
            <a:pPr marL="457200" lvl="0" indent="-336550" algn="l" rtl="0">
              <a:lnSpc>
                <a:spcPct val="90000"/>
              </a:lnSpc>
              <a:spcBef>
                <a:spcPts val="1000"/>
              </a:spcBef>
              <a:spcAft>
                <a:spcPts val="0"/>
              </a:spcAft>
              <a:buSzPts val="1700"/>
              <a:buChar char="•"/>
            </a:pPr>
            <a:r>
              <a:rPr lang="en" sz="1700"/>
              <a:t>Fully developed pain and reward pathways</a:t>
            </a:r>
            <a:endParaRPr sz="1700"/>
          </a:p>
          <a:p>
            <a:pPr marL="457200" lvl="0" indent="-336550" algn="l" rtl="0">
              <a:lnSpc>
                <a:spcPct val="90000"/>
              </a:lnSpc>
              <a:spcBef>
                <a:spcPts val="1000"/>
              </a:spcBef>
              <a:spcAft>
                <a:spcPts val="0"/>
              </a:spcAft>
              <a:buSzPts val="1700"/>
              <a:buChar char="•"/>
            </a:pPr>
            <a:r>
              <a:rPr lang="en" sz="1700"/>
              <a:t>Immature prefrontal cortex</a:t>
            </a:r>
            <a:endParaRPr sz="1700"/>
          </a:p>
          <a:p>
            <a:pPr marL="520700" lvl="1" indent="-63500" algn="l" rtl="0">
              <a:lnSpc>
                <a:spcPct val="90000"/>
              </a:lnSpc>
              <a:spcBef>
                <a:spcPts val="1000"/>
              </a:spcBef>
              <a:spcAft>
                <a:spcPts val="0"/>
              </a:spcAft>
              <a:buClr>
                <a:schemeClr val="dk1"/>
              </a:buClr>
              <a:buSzPts val="1800"/>
              <a:buNone/>
            </a:pPr>
            <a:endParaRPr sz="1100"/>
          </a:p>
          <a:p>
            <a:pPr marL="177800" lvl="0" indent="-38100" algn="l" rtl="0">
              <a:lnSpc>
                <a:spcPct val="90000"/>
              </a:lnSpc>
              <a:spcBef>
                <a:spcPts val="800"/>
              </a:spcBef>
              <a:spcAft>
                <a:spcPts val="0"/>
              </a:spcAft>
              <a:buClr>
                <a:schemeClr val="dk1"/>
              </a:buClr>
              <a:buSzPts val="2100"/>
              <a:buNone/>
            </a:pPr>
            <a:endParaRPr sz="1100"/>
          </a:p>
        </p:txBody>
      </p:sp>
      <p:sp>
        <p:nvSpPr>
          <p:cNvPr id="239" name="Google Shape;239;p38"/>
          <p:cNvSpPr txBox="1">
            <a:spLocks noGrp="1"/>
          </p:cNvSpPr>
          <p:nvPr>
            <p:ph type="sldNum" idx="12"/>
          </p:nvPr>
        </p:nvSpPr>
        <p:spPr>
          <a:xfrm>
            <a:off x="272106" y="4662328"/>
            <a:ext cx="246061" cy="1164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endParaRPr sz="1100" dirty="0"/>
          </a:p>
        </p:txBody>
      </p:sp>
      <p:sp>
        <p:nvSpPr>
          <p:cNvPr id="240" name="Google Shape;240;p38"/>
          <p:cNvSpPr txBox="1"/>
          <p:nvPr/>
        </p:nvSpPr>
        <p:spPr>
          <a:xfrm>
            <a:off x="8200050" y="4104110"/>
            <a:ext cx="709329" cy="1693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100">
                <a:solidFill>
                  <a:schemeClr val="dk1"/>
                </a:solidFill>
                <a:latin typeface="Calibri"/>
                <a:ea typeface="Calibri"/>
                <a:cs typeface="Calibri"/>
                <a:sym typeface="Calibri"/>
              </a:rPr>
              <a:t>Dennis 2002</a:t>
            </a:r>
            <a:endParaRPr sz="1100"/>
          </a:p>
        </p:txBody>
      </p:sp>
    </p:spTree>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1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YSS - SUD Outpatient and Intensive Outpatient</a:t>
            </a:r>
            <a:endParaRPr sz="3000"/>
          </a:p>
        </p:txBody>
      </p:sp>
      <p:sp>
        <p:nvSpPr>
          <p:cNvPr id="824" name="Google Shape;824;p110"/>
          <p:cNvSpPr txBox="1">
            <a:spLocks noGrp="1"/>
          </p:cNvSpPr>
          <p:nvPr>
            <p:ph type="body" idx="1"/>
          </p:nvPr>
        </p:nvSpPr>
        <p:spPr>
          <a:xfrm>
            <a:off x="628650" y="114916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800"/>
              <a:t>Treatment Services</a:t>
            </a:r>
            <a:endParaRPr sz="1800"/>
          </a:p>
          <a:p>
            <a:pPr marL="457200" lvl="0" indent="-323850" algn="l" rtl="0">
              <a:spcBef>
                <a:spcPts val="800"/>
              </a:spcBef>
              <a:spcAft>
                <a:spcPts val="0"/>
              </a:spcAft>
              <a:buSzPts val="1500"/>
              <a:buChar char="•"/>
            </a:pPr>
            <a:r>
              <a:rPr lang="en" sz="1500"/>
              <a:t>Substance Use evaluations</a:t>
            </a:r>
            <a:endParaRPr sz="1500"/>
          </a:p>
          <a:p>
            <a:pPr marL="457200" lvl="0" indent="-323850" algn="l" rtl="0">
              <a:spcBef>
                <a:spcPts val="0"/>
              </a:spcBef>
              <a:spcAft>
                <a:spcPts val="0"/>
              </a:spcAft>
              <a:buSzPts val="1500"/>
              <a:buChar char="•"/>
            </a:pPr>
            <a:r>
              <a:rPr lang="en" sz="1500"/>
              <a:t>OWI evaluations</a:t>
            </a:r>
            <a:endParaRPr sz="1500"/>
          </a:p>
          <a:p>
            <a:pPr marL="457200" lvl="0" indent="-323850" algn="l" rtl="0">
              <a:spcBef>
                <a:spcPts val="0"/>
              </a:spcBef>
              <a:spcAft>
                <a:spcPts val="0"/>
              </a:spcAft>
              <a:buSzPts val="1500"/>
              <a:buChar char="•"/>
            </a:pPr>
            <a:r>
              <a:rPr lang="en" sz="1500"/>
              <a:t>Individual and group counseling for adolescents, TAY, and adults</a:t>
            </a:r>
            <a:endParaRPr sz="1500"/>
          </a:p>
          <a:p>
            <a:pPr marL="457200" lvl="0" indent="-323850" algn="l" rtl="0">
              <a:spcBef>
                <a:spcPts val="0"/>
              </a:spcBef>
              <a:spcAft>
                <a:spcPts val="0"/>
              </a:spcAft>
              <a:buSzPts val="1500"/>
              <a:buChar char="•"/>
            </a:pPr>
            <a:r>
              <a:rPr lang="en" sz="1500"/>
              <a:t>Family therapy - MDFT</a:t>
            </a:r>
            <a:endParaRPr sz="1500"/>
          </a:p>
          <a:p>
            <a:pPr marL="457200" lvl="0" indent="-323850" algn="l" rtl="0">
              <a:spcBef>
                <a:spcPts val="0"/>
              </a:spcBef>
              <a:spcAft>
                <a:spcPts val="0"/>
              </a:spcAft>
              <a:buSzPts val="1500"/>
              <a:buChar char="•"/>
            </a:pPr>
            <a:r>
              <a:rPr lang="en" sz="1500"/>
              <a:t>Trauma focused - EMDR and TF-CBT</a:t>
            </a:r>
            <a:endParaRPr sz="1500"/>
          </a:p>
          <a:p>
            <a:pPr marL="457200" lvl="0" indent="0" algn="l" rtl="0">
              <a:spcBef>
                <a:spcPts val="800"/>
              </a:spcBef>
              <a:spcAft>
                <a:spcPts val="0"/>
              </a:spcAft>
              <a:buNone/>
            </a:pPr>
            <a:endParaRPr sz="100"/>
          </a:p>
          <a:p>
            <a:pPr marL="0" lvl="0" indent="0" algn="l" rtl="0">
              <a:spcBef>
                <a:spcPts val="800"/>
              </a:spcBef>
              <a:spcAft>
                <a:spcPts val="0"/>
              </a:spcAft>
              <a:buNone/>
            </a:pPr>
            <a:r>
              <a:rPr lang="en" sz="1800"/>
              <a:t>Treatment Environments:</a:t>
            </a:r>
            <a:endParaRPr sz="1800"/>
          </a:p>
          <a:p>
            <a:pPr marL="457200" lvl="0" indent="-323850" algn="l" rtl="0">
              <a:spcBef>
                <a:spcPts val="800"/>
              </a:spcBef>
              <a:spcAft>
                <a:spcPts val="0"/>
              </a:spcAft>
              <a:buSzPts val="1500"/>
              <a:buChar char="•"/>
            </a:pPr>
            <a:r>
              <a:rPr lang="en" sz="1500"/>
              <a:t>Clinics (6 locations)</a:t>
            </a:r>
            <a:endParaRPr sz="1500"/>
          </a:p>
          <a:p>
            <a:pPr marL="914400" lvl="1" indent="-323850" algn="l" rtl="0">
              <a:spcBef>
                <a:spcPts val="0"/>
              </a:spcBef>
              <a:spcAft>
                <a:spcPts val="0"/>
              </a:spcAft>
              <a:buSzPts val="1500"/>
              <a:buChar char="•"/>
            </a:pPr>
            <a:r>
              <a:rPr lang="en" sz="1500"/>
              <a:t>Adolescents, TAY and adults</a:t>
            </a:r>
            <a:endParaRPr sz="1500"/>
          </a:p>
          <a:p>
            <a:pPr marL="457200" lvl="0" indent="-323850" algn="l" rtl="0">
              <a:spcBef>
                <a:spcPts val="0"/>
              </a:spcBef>
              <a:spcAft>
                <a:spcPts val="0"/>
              </a:spcAft>
              <a:buSzPts val="1500"/>
              <a:buChar char="•"/>
            </a:pPr>
            <a:r>
              <a:rPr lang="en" sz="1500"/>
              <a:t>Iowa State University</a:t>
            </a:r>
            <a:endParaRPr sz="1500"/>
          </a:p>
          <a:p>
            <a:pPr marL="914400" lvl="1" indent="-323850" algn="l" rtl="0">
              <a:spcBef>
                <a:spcPts val="0"/>
              </a:spcBef>
              <a:spcAft>
                <a:spcPts val="0"/>
              </a:spcAft>
              <a:buSzPts val="1500"/>
              <a:buChar char="•"/>
            </a:pPr>
            <a:r>
              <a:rPr lang="en" sz="1500"/>
              <a:t>Iowa State students and staff</a:t>
            </a:r>
            <a:endParaRPr sz="1500"/>
          </a:p>
          <a:p>
            <a:pPr marL="457200" lvl="0" indent="-323850" algn="l" rtl="0">
              <a:spcBef>
                <a:spcPts val="0"/>
              </a:spcBef>
              <a:spcAft>
                <a:spcPts val="0"/>
              </a:spcAft>
              <a:buSzPts val="1500"/>
              <a:buChar char="•"/>
            </a:pPr>
            <a:r>
              <a:rPr lang="en" sz="1500"/>
              <a:t>Iowa Juvenile Training School</a:t>
            </a:r>
            <a:endParaRPr sz="1500"/>
          </a:p>
          <a:p>
            <a:pPr marL="914400" lvl="0" indent="-323850" algn="l" rtl="0">
              <a:spcBef>
                <a:spcPts val="0"/>
              </a:spcBef>
              <a:spcAft>
                <a:spcPts val="0"/>
              </a:spcAft>
              <a:buSzPts val="1500"/>
              <a:buChar char="•"/>
            </a:pPr>
            <a:r>
              <a:rPr lang="en" sz="1500"/>
              <a:t>Adolescent males</a:t>
            </a:r>
            <a:endParaRPr sz="1500"/>
          </a:p>
          <a:p>
            <a:pPr marL="0" lvl="0" indent="0" algn="l" rtl="0">
              <a:spcBef>
                <a:spcPts val="800"/>
              </a:spcBef>
              <a:spcAft>
                <a:spcPts val="0"/>
              </a:spcAft>
              <a:buNone/>
            </a:pPr>
            <a:endParaRPr sz="1100"/>
          </a:p>
          <a:p>
            <a:pPr marL="0" lvl="0" indent="0" algn="l" rtl="0">
              <a:spcBef>
                <a:spcPts val="800"/>
              </a:spcBef>
              <a:spcAft>
                <a:spcPts val="0"/>
              </a:spcAft>
              <a:buNone/>
            </a:pPr>
            <a:endParaRPr/>
          </a:p>
        </p:txBody>
      </p:sp>
      <p:pic>
        <p:nvPicPr>
          <p:cNvPr id="825" name="Google Shape;825;p110"/>
          <p:cNvPicPr preferRelativeResize="0"/>
          <p:nvPr/>
        </p:nvPicPr>
        <p:blipFill>
          <a:blip r:embed="rId3">
            <a:alphaModFix/>
          </a:blip>
          <a:stretch>
            <a:fillRect/>
          </a:stretch>
        </p:blipFill>
        <p:spPr>
          <a:xfrm>
            <a:off x="6261350" y="3232400"/>
            <a:ext cx="1066800" cy="10668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11"/>
          <p:cNvSpPr txBox="1">
            <a:spLocks noGrp="1"/>
          </p:cNvSpPr>
          <p:nvPr>
            <p:ph type="title"/>
          </p:nvPr>
        </p:nvSpPr>
        <p:spPr>
          <a:xfrm>
            <a:off x="628650" y="116115"/>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Multi-Dimensional Family Therapy (MDFT)</a:t>
            </a:r>
            <a:endParaRPr sz="3000"/>
          </a:p>
        </p:txBody>
      </p:sp>
      <p:sp>
        <p:nvSpPr>
          <p:cNvPr id="832" name="Google Shape;832;p111"/>
          <p:cNvSpPr txBox="1">
            <a:spLocks noGrp="1"/>
          </p:cNvSpPr>
          <p:nvPr>
            <p:ph type="body" idx="1"/>
          </p:nvPr>
        </p:nvSpPr>
        <p:spPr>
          <a:xfrm>
            <a:off x="628650" y="984144"/>
            <a:ext cx="7886700" cy="3263400"/>
          </a:xfrm>
          <a:prstGeom prst="rect">
            <a:avLst/>
          </a:prstGeom>
          <a:noFill/>
          <a:ln>
            <a:noFill/>
          </a:ln>
        </p:spPr>
        <p:txBody>
          <a:bodyPr spcFirstLastPara="1" wrap="square" lIns="68575" tIns="34275" rIns="68575" bIns="34275" anchor="t" anchorCtr="0">
            <a:noAutofit/>
          </a:bodyPr>
          <a:lstStyle/>
          <a:p>
            <a:pPr marL="180975" lvl="0" indent="-174625" algn="l" rtl="0">
              <a:lnSpc>
                <a:spcPct val="90000"/>
              </a:lnSpc>
              <a:spcBef>
                <a:spcPts val="1000"/>
              </a:spcBef>
              <a:spcAft>
                <a:spcPts val="0"/>
              </a:spcAft>
              <a:buClr>
                <a:schemeClr val="dk1"/>
              </a:buClr>
              <a:buSzPts val="1700"/>
              <a:buChar char="•"/>
            </a:pPr>
            <a:r>
              <a:rPr lang="en" sz="1700"/>
              <a:t>Family based, comprehensive treatment model that targets the entire system that maintains substance use and other problematic behaviors</a:t>
            </a:r>
            <a:endParaRPr sz="1700"/>
          </a:p>
          <a:p>
            <a:pPr marL="180975" lvl="0" indent="-174625" algn="l" rtl="0">
              <a:lnSpc>
                <a:spcPct val="90000"/>
              </a:lnSpc>
              <a:spcBef>
                <a:spcPts val="1000"/>
              </a:spcBef>
              <a:spcAft>
                <a:spcPts val="0"/>
              </a:spcAft>
              <a:buClr>
                <a:schemeClr val="dk1"/>
              </a:buClr>
              <a:buSzPts val="1700"/>
              <a:buChar char="•"/>
            </a:pPr>
            <a:r>
              <a:rPr lang="en" sz="1700"/>
              <a:t>Focuses on four domains:</a:t>
            </a:r>
            <a:endParaRPr sz="1700"/>
          </a:p>
          <a:p>
            <a:pPr marL="520700" lvl="1" indent="-158750" algn="l" rtl="0">
              <a:lnSpc>
                <a:spcPct val="90000"/>
              </a:lnSpc>
              <a:spcBef>
                <a:spcPts val="400"/>
              </a:spcBef>
              <a:spcAft>
                <a:spcPts val="0"/>
              </a:spcAft>
              <a:buClr>
                <a:schemeClr val="dk1"/>
              </a:buClr>
              <a:buSzPts val="1500"/>
              <a:buChar char="•"/>
            </a:pPr>
            <a:r>
              <a:rPr lang="en" sz="1500"/>
              <a:t>Adolescent</a:t>
            </a:r>
            <a:endParaRPr sz="1500"/>
          </a:p>
          <a:p>
            <a:pPr marL="520700" lvl="1" indent="-158750" algn="l" rtl="0">
              <a:lnSpc>
                <a:spcPct val="90000"/>
              </a:lnSpc>
              <a:spcBef>
                <a:spcPts val="400"/>
              </a:spcBef>
              <a:spcAft>
                <a:spcPts val="0"/>
              </a:spcAft>
              <a:buClr>
                <a:schemeClr val="dk1"/>
              </a:buClr>
              <a:buSzPts val="1500"/>
              <a:buChar char="•"/>
            </a:pPr>
            <a:r>
              <a:rPr lang="en" sz="1500"/>
              <a:t>Parents</a:t>
            </a:r>
            <a:endParaRPr sz="1500"/>
          </a:p>
          <a:p>
            <a:pPr marL="520700" lvl="1" indent="-158750" algn="l" rtl="0">
              <a:lnSpc>
                <a:spcPct val="90000"/>
              </a:lnSpc>
              <a:spcBef>
                <a:spcPts val="400"/>
              </a:spcBef>
              <a:spcAft>
                <a:spcPts val="0"/>
              </a:spcAft>
              <a:buClr>
                <a:schemeClr val="dk1"/>
              </a:buClr>
              <a:buSzPts val="1500"/>
              <a:buChar char="•"/>
            </a:pPr>
            <a:r>
              <a:rPr lang="en" sz="1500"/>
              <a:t>Family</a:t>
            </a:r>
            <a:endParaRPr sz="1500"/>
          </a:p>
          <a:p>
            <a:pPr marL="520700" lvl="1" indent="-158750" algn="l" rtl="0">
              <a:lnSpc>
                <a:spcPct val="90000"/>
              </a:lnSpc>
              <a:spcBef>
                <a:spcPts val="400"/>
              </a:spcBef>
              <a:spcAft>
                <a:spcPts val="0"/>
              </a:spcAft>
              <a:buClr>
                <a:schemeClr val="dk1"/>
              </a:buClr>
              <a:buSzPts val="1500"/>
              <a:buChar char="•"/>
            </a:pPr>
            <a:r>
              <a:rPr lang="en" sz="1500"/>
              <a:t>Extra-Familial</a:t>
            </a:r>
            <a:endParaRPr sz="1500"/>
          </a:p>
          <a:p>
            <a:pPr marL="520700" lvl="0" indent="0" algn="l" rtl="0">
              <a:lnSpc>
                <a:spcPct val="90000"/>
              </a:lnSpc>
              <a:spcBef>
                <a:spcPts val="0"/>
              </a:spcBef>
              <a:spcAft>
                <a:spcPts val="0"/>
              </a:spcAft>
              <a:buNone/>
            </a:pPr>
            <a:endParaRPr sz="100"/>
          </a:p>
          <a:p>
            <a:pPr marL="180975" lvl="0" indent="-174625" algn="l" rtl="0">
              <a:lnSpc>
                <a:spcPct val="90000"/>
              </a:lnSpc>
              <a:spcBef>
                <a:spcPts val="400"/>
              </a:spcBef>
              <a:spcAft>
                <a:spcPts val="0"/>
              </a:spcAft>
              <a:buSzPts val="1700"/>
              <a:buChar char="•"/>
            </a:pPr>
            <a:r>
              <a:rPr lang="en" sz="1700"/>
              <a:t>Assesses and targets adolescent functioning in six health-related domains: </a:t>
            </a:r>
            <a:endParaRPr sz="1700"/>
          </a:p>
          <a:p>
            <a:pPr marL="520700" lvl="1" indent="-184150" algn="l" rtl="0">
              <a:lnSpc>
                <a:spcPct val="90000"/>
              </a:lnSpc>
              <a:spcBef>
                <a:spcPts val="0"/>
              </a:spcBef>
              <a:spcAft>
                <a:spcPts val="0"/>
              </a:spcAft>
              <a:buSzPts val="1500"/>
              <a:buChar char="•"/>
            </a:pPr>
            <a:r>
              <a:rPr lang="en" sz="1500"/>
              <a:t>substance use</a:t>
            </a:r>
            <a:endParaRPr sz="1500"/>
          </a:p>
          <a:p>
            <a:pPr marL="520700" lvl="1" indent="-184150" algn="l" rtl="0">
              <a:lnSpc>
                <a:spcPct val="90000"/>
              </a:lnSpc>
              <a:spcBef>
                <a:spcPts val="0"/>
              </a:spcBef>
              <a:spcAft>
                <a:spcPts val="0"/>
              </a:spcAft>
              <a:buSzPts val="1500"/>
              <a:buChar char="•"/>
            </a:pPr>
            <a:r>
              <a:rPr lang="en" sz="1500"/>
              <a:t>identity development and autonomy</a:t>
            </a:r>
            <a:endParaRPr sz="1500"/>
          </a:p>
          <a:p>
            <a:pPr marL="520700" lvl="1" indent="-184150" algn="l" rtl="0">
              <a:lnSpc>
                <a:spcPct val="90000"/>
              </a:lnSpc>
              <a:spcBef>
                <a:spcPts val="0"/>
              </a:spcBef>
              <a:spcAft>
                <a:spcPts val="0"/>
              </a:spcAft>
              <a:buSzPts val="1500"/>
              <a:buChar char="•"/>
            </a:pPr>
            <a:r>
              <a:rPr lang="en" sz="1500"/>
              <a:t>peers and peer influence</a:t>
            </a:r>
            <a:endParaRPr sz="1500"/>
          </a:p>
          <a:p>
            <a:pPr marL="520700" lvl="1" indent="-184150" algn="l" rtl="0">
              <a:lnSpc>
                <a:spcPct val="90000"/>
              </a:lnSpc>
              <a:spcBef>
                <a:spcPts val="0"/>
              </a:spcBef>
              <a:spcAft>
                <a:spcPts val="0"/>
              </a:spcAft>
              <a:buSzPts val="1500"/>
              <a:buChar char="•"/>
            </a:pPr>
            <a:r>
              <a:rPr lang="en" sz="1500"/>
              <a:t>bonding to prosocial institutions</a:t>
            </a:r>
            <a:endParaRPr sz="1500"/>
          </a:p>
          <a:p>
            <a:pPr marL="520700" lvl="1" indent="-184150" algn="l" rtl="0">
              <a:lnSpc>
                <a:spcPct val="90000"/>
              </a:lnSpc>
              <a:spcBef>
                <a:spcPts val="0"/>
              </a:spcBef>
              <a:spcAft>
                <a:spcPts val="0"/>
              </a:spcAft>
              <a:buSzPts val="1500"/>
              <a:buChar char="•"/>
            </a:pPr>
            <a:r>
              <a:rPr lang="en" sz="1500"/>
              <a:t>racial and cultural issues</a:t>
            </a:r>
            <a:endParaRPr sz="1500"/>
          </a:p>
          <a:p>
            <a:pPr marL="520700" lvl="1" indent="-196850" algn="l" rtl="0">
              <a:lnSpc>
                <a:spcPct val="90000"/>
              </a:lnSpc>
              <a:spcBef>
                <a:spcPts val="0"/>
              </a:spcBef>
              <a:spcAft>
                <a:spcPts val="0"/>
              </a:spcAft>
              <a:buSzPts val="1700"/>
              <a:buChar char="•"/>
            </a:pPr>
            <a:r>
              <a:rPr lang="en" sz="1500"/>
              <a:t>health and sexuality</a:t>
            </a:r>
            <a:r>
              <a:rPr lang="en" sz="1700"/>
              <a:t> </a:t>
            </a:r>
            <a:endParaRPr sz="1700"/>
          </a:p>
          <a:p>
            <a:pPr marL="180975" lvl="0" indent="0" algn="l" rtl="0">
              <a:lnSpc>
                <a:spcPct val="90000"/>
              </a:lnSpc>
              <a:spcBef>
                <a:spcPts val="400"/>
              </a:spcBef>
              <a:spcAft>
                <a:spcPts val="0"/>
              </a:spcAft>
              <a:buNone/>
            </a:pPr>
            <a:endParaRPr sz="1100"/>
          </a:p>
        </p:txBody>
      </p:sp>
      <p:sp>
        <p:nvSpPr>
          <p:cNvPr id="833" name="Google Shape;833;p111"/>
          <p:cNvSpPr txBox="1"/>
          <p:nvPr/>
        </p:nvSpPr>
        <p:spPr>
          <a:xfrm>
            <a:off x="6144000" y="4632725"/>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highlight>
                  <a:srgbClr val="FFFFFF"/>
                </a:highlight>
              </a:rPr>
              <a:t>Schmidt, S. (1996)</a:t>
            </a:r>
            <a:endParaRPr sz="1000">
              <a:solidFill>
                <a:schemeClr val="dk1"/>
              </a:solidFill>
              <a:highlight>
                <a:srgbClr val="FFFFFF"/>
              </a:highlight>
            </a:endParaRPr>
          </a:p>
          <a:p>
            <a:pPr marL="0" lvl="0" indent="0" algn="l" rtl="0">
              <a:spcBef>
                <a:spcPts val="0"/>
              </a:spcBef>
              <a:spcAft>
                <a:spcPts val="0"/>
              </a:spcAft>
              <a:buNone/>
            </a:pPr>
            <a:r>
              <a:rPr lang="en" sz="1000">
                <a:solidFill>
                  <a:schemeClr val="dk1"/>
                </a:solidFill>
                <a:highlight>
                  <a:srgbClr val="FFFFFF"/>
                </a:highlight>
              </a:rPr>
              <a:t>Liddle, H. (2009)</a:t>
            </a:r>
            <a:endParaRPr sz="1000">
              <a:solidFill>
                <a:schemeClr val="dk1"/>
              </a:solidFill>
              <a:highlight>
                <a:srgbClr val="FFFFFF"/>
              </a:highligh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11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Motivational Interviewing</a:t>
            </a:r>
            <a:endParaRPr sz="3000"/>
          </a:p>
        </p:txBody>
      </p:sp>
      <p:sp>
        <p:nvSpPr>
          <p:cNvPr id="839" name="Google Shape;839;p112"/>
          <p:cNvSpPr txBox="1">
            <a:spLocks noGrp="1"/>
          </p:cNvSpPr>
          <p:nvPr>
            <p:ph type="body" idx="1"/>
          </p:nvPr>
        </p:nvSpPr>
        <p:spPr>
          <a:xfrm>
            <a:off x="628650" y="1130419"/>
            <a:ext cx="7886700" cy="3263400"/>
          </a:xfrm>
          <a:prstGeom prst="rect">
            <a:avLst/>
          </a:prstGeom>
          <a:noFill/>
          <a:ln>
            <a:noFill/>
          </a:ln>
        </p:spPr>
        <p:txBody>
          <a:bodyPr spcFirstLastPara="1" wrap="square" lIns="68575" tIns="34275" rIns="68575" bIns="34275" anchor="t" anchorCtr="0">
            <a:noAutofit/>
          </a:bodyPr>
          <a:lstStyle/>
          <a:p>
            <a:pPr marL="177800" lvl="0" indent="-152400" algn="l" rtl="0">
              <a:lnSpc>
                <a:spcPct val="90000"/>
              </a:lnSpc>
              <a:spcBef>
                <a:spcPts val="0"/>
              </a:spcBef>
              <a:spcAft>
                <a:spcPts val="0"/>
              </a:spcAft>
              <a:buClr>
                <a:schemeClr val="dk1"/>
              </a:buClr>
              <a:buSzPts val="1800"/>
              <a:buChar char="•"/>
            </a:pPr>
            <a:r>
              <a:rPr lang="en" sz="1800"/>
              <a:t>Treatment approach that meets the individual where they are at and guides them toward change</a:t>
            </a:r>
            <a:endParaRPr sz="1800"/>
          </a:p>
          <a:p>
            <a:pPr marL="177800" lvl="0" indent="-152400" algn="l" rtl="0">
              <a:lnSpc>
                <a:spcPct val="90000"/>
              </a:lnSpc>
              <a:spcBef>
                <a:spcPts val="800"/>
              </a:spcBef>
              <a:spcAft>
                <a:spcPts val="0"/>
              </a:spcAft>
              <a:buClr>
                <a:schemeClr val="dk1"/>
              </a:buClr>
              <a:buSzPts val="1800"/>
              <a:buChar char="•"/>
            </a:pPr>
            <a:r>
              <a:rPr lang="en" sz="1800"/>
              <a:t>It’s a communication style and approach rather than a set of techniques</a:t>
            </a:r>
            <a:endParaRPr sz="1800"/>
          </a:p>
          <a:p>
            <a:pPr marL="177800" lvl="0" indent="-152400" algn="l" rtl="0">
              <a:lnSpc>
                <a:spcPct val="90000"/>
              </a:lnSpc>
              <a:spcBef>
                <a:spcPts val="800"/>
              </a:spcBef>
              <a:spcAft>
                <a:spcPts val="0"/>
              </a:spcAft>
              <a:buClr>
                <a:schemeClr val="dk1"/>
              </a:buClr>
              <a:buSzPts val="1800"/>
              <a:buChar char="•"/>
            </a:pPr>
            <a:r>
              <a:rPr lang="en" sz="1800"/>
              <a:t>Four aspects:</a:t>
            </a:r>
            <a:endParaRPr sz="1800"/>
          </a:p>
          <a:p>
            <a:pPr marL="520700" lvl="1" indent="-184150" algn="l" rtl="0">
              <a:lnSpc>
                <a:spcPct val="90000"/>
              </a:lnSpc>
              <a:spcBef>
                <a:spcPts val="800"/>
              </a:spcBef>
              <a:spcAft>
                <a:spcPts val="0"/>
              </a:spcAft>
              <a:buSzPts val="1500"/>
              <a:buChar char="•"/>
            </a:pPr>
            <a:r>
              <a:rPr lang="en" sz="1500"/>
              <a:t>Acceptance - absolute worth, accurate empathy, autonomy support, affirmation</a:t>
            </a:r>
            <a:endParaRPr sz="1500"/>
          </a:p>
          <a:p>
            <a:pPr marL="520700" lvl="1" indent="-184150" algn="l" rtl="0">
              <a:lnSpc>
                <a:spcPct val="90000"/>
              </a:lnSpc>
              <a:spcBef>
                <a:spcPts val="800"/>
              </a:spcBef>
              <a:spcAft>
                <a:spcPts val="0"/>
              </a:spcAft>
              <a:buSzPts val="1500"/>
              <a:buChar char="•"/>
            </a:pPr>
            <a:r>
              <a:rPr lang="en" sz="1500"/>
              <a:t>Partnership - “done for with with the person”</a:t>
            </a:r>
            <a:endParaRPr sz="1500"/>
          </a:p>
          <a:p>
            <a:pPr marL="520700" lvl="1" indent="-184150" algn="l" rtl="0">
              <a:lnSpc>
                <a:spcPct val="90000"/>
              </a:lnSpc>
              <a:spcBef>
                <a:spcPts val="800"/>
              </a:spcBef>
              <a:spcAft>
                <a:spcPts val="0"/>
              </a:spcAft>
              <a:buSzPts val="1500"/>
              <a:buChar char="•"/>
            </a:pPr>
            <a:r>
              <a:rPr lang="en" sz="1500"/>
              <a:t>Compassion - make the individual’s needs a priority</a:t>
            </a:r>
            <a:endParaRPr sz="1500"/>
          </a:p>
          <a:p>
            <a:pPr marL="520700" lvl="1" indent="-184150" algn="l" rtl="0">
              <a:lnSpc>
                <a:spcPct val="90000"/>
              </a:lnSpc>
              <a:spcBef>
                <a:spcPts val="800"/>
              </a:spcBef>
              <a:spcAft>
                <a:spcPts val="0"/>
              </a:spcAft>
              <a:buSzPts val="1500"/>
              <a:buChar char="•"/>
            </a:pPr>
            <a:r>
              <a:rPr lang="en" sz="1500"/>
              <a:t>Evocation - build on the individual's strengths and abilities</a:t>
            </a:r>
            <a:endParaRPr sz="1500"/>
          </a:p>
          <a:p>
            <a:pPr marL="177800" lvl="0" indent="-152400" algn="l" rtl="0">
              <a:lnSpc>
                <a:spcPct val="90000"/>
              </a:lnSpc>
              <a:spcBef>
                <a:spcPts val="800"/>
              </a:spcBef>
              <a:spcAft>
                <a:spcPts val="0"/>
              </a:spcAft>
              <a:buClr>
                <a:schemeClr val="dk1"/>
              </a:buClr>
              <a:buSzPts val="1800"/>
              <a:buChar char="•"/>
            </a:pPr>
            <a:r>
              <a:rPr lang="en" sz="1800"/>
              <a:t>It allows autonomy, encourages collaboration and recognizes that the need for change exists within the individual </a:t>
            </a:r>
            <a:endParaRPr sz="1800"/>
          </a:p>
          <a:p>
            <a:pPr marL="177800" lvl="0" indent="-152400" algn="l" rtl="0">
              <a:lnSpc>
                <a:spcPct val="90000"/>
              </a:lnSpc>
              <a:spcBef>
                <a:spcPts val="800"/>
              </a:spcBef>
              <a:spcAft>
                <a:spcPts val="0"/>
              </a:spcAft>
              <a:buClr>
                <a:schemeClr val="dk1"/>
              </a:buClr>
              <a:buSzPts val="1800"/>
              <a:buChar char="•"/>
            </a:pPr>
            <a:r>
              <a:rPr lang="en" sz="1800"/>
              <a:t>Recognizes that the individual’s motivation may fluctuate</a:t>
            </a:r>
            <a:endParaRPr sz="1800"/>
          </a:p>
          <a:p>
            <a:pPr marL="177800" lvl="0" indent="-50800" algn="l" rtl="0">
              <a:lnSpc>
                <a:spcPct val="90000"/>
              </a:lnSpc>
              <a:spcBef>
                <a:spcPts val="800"/>
              </a:spcBef>
              <a:spcAft>
                <a:spcPts val="0"/>
              </a:spcAft>
              <a:buSzPts val="200"/>
              <a:buChar char="•"/>
            </a:pPr>
            <a:endParaRPr sz="1200"/>
          </a:p>
          <a:p>
            <a:pPr marL="0" lvl="0" indent="0" algn="l" rtl="0">
              <a:lnSpc>
                <a:spcPct val="90000"/>
              </a:lnSpc>
              <a:spcBef>
                <a:spcPts val="800"/>
              </a:spcBef>
              <a:spcAft>
                <a:spcPts val="0"/>
              </a:spcAft>
              <a:buNone/>
            </a:pPr>
            <a:endParaRPr sz="1100" b="1">
              <a:highlight>
                <a:srgbClr val="FFFFFF"/>
              </a:highlight>
              <a:latin typeface="Arial"/>
              <a:ea typeface="Arial"/>
              <a:cs typeface="Arial"/>
              <a:sym typeface="Arial"/>
            </a:endParaRPr>
          </a:p>
          <a:p>
            <a:pPr marL="0" lvl="0" indent="0" algn="l" rtl="0">
              <a:lnSpc>
                <a:spcPct val="90000"/>
              </a:lnSpc>
              <a:spcBef>
                <a:spcPts val="800"/>
              </a:spcBef>
              <a:spcAft>
                <a:spcPts val="0"/>
              </a:spcAft>
              <a:buNone/>
            </a:pPr>
            <a:endParaRPr sz="1100" b="1">
              <a:highlight>
                <a:srgbClr val="FFFFFF"/>
              </a:highlight>
              <a:latin typeface="Arial"/>
              <a:ea typeface="Arial"/>
              <a:cs typeface="Arial"/>
              <a:sym typeface="Arial"/>
            </a:endParaRPr>
          </a:p>
          <a:p>
            <a:pPr marL="0" lvl="0" indent="0" algn="l" rtl="0">
              <a:lnSpc>
                <a:spcPct val="90000"/>
              </a:lnSpc>
              <a:spcBef>
                <a:spcPts val="800"/>
              </a:spcBef>
              <a:spcAft>
                <a:spcPts val="0"/>
              </a:spcAft>
              <a:buNone/>
            </a:pPr>
            <a:endParaRPr sz="1100" b="1">
              <a:highlight>
                <a:srgbClr val="FFFFFF"/>
              </a:highlight>
              <a:latin typeface="Arial"/>
              <a:ea typeface="Arial"/>
              <a:cs typeface="Arial"/>
              <a:sym typeface="Arial"/>
            </a:endParaRPr>
          </a:p>
          <a:p>
            <a:pPr marL="0" lvl="0" indent="0" algn="l" rtl="0">
              <a:lnSpc>
                <a:spcPct val="90000"/>
              </a:lnSpc>
              <a:spcBef>
                <a:spcPts val="800"/>
              </a:spcBef>
              <a:spcAft>
                <a:spcPts val="0"/>
              </a:spcAft>
              <a:buNone/>
            </a:pPr>
            <a:endParaRPr sz="1200"/>
          </a:p>
        </p:txBody>
      </p:sp>
      <p:sp>
        <p:nvSpPr>
          <p:cNvPr id="840" name="Google Shape;840;p112"/>
          <p:cNvSpPr txBox="1"/>
          <p:nvPr/>
        </p:nvSpPr>
        <p:spPr>
          <a:xfrm>
            <a:off x="6003125" y="4393925"/>
            <a:ext cx="3000000" cy="805500"/>
          </a:xfrm>
          <a:prstGeom prst="rect">
            <a:avLst/>
          </a:prstGeom>
          <a:noFill/>
          <a:ln>
            <a:noFill/>
          </a:ln>
        </p:spPr>
        <p:txBody>
          <a:bodyPr spcFirstLastPara="1" wrap="square" lIns="91425" tIns="91425" rIns="91425" bIns="91425" anchor="t" anchorCtr="0">
            <a:spAutoFit/>
          </a:bodyPr>
          <a:lstStyle/>
          <a:p>
            <a:pPr marL="1371600" lvl="0" indent="0" algn="l" rtl="0">
              <a:lnSpc>
                <a:spcPct val="90000"/>
              </a:lnSpc>
              <a:spcBef>
                <a:spcPts val="800"/>
              </a:spcBef>
              <a:spcAft>
                <a:spcPts val="0"/>
              </a:spcAft>
              <a:buNone/>
            </a:pPr>
            <a:r>
              <a:rPr lang="en" sz="1000">
                <a:solidFill>
                  <a:schemeClr val="dk1"/>
                </a:solidFill>
                <a:highlight>
                  <a:srgbClr val="FFFFFF"/>
                </a:highlight>
              </a:rPr>
              <a:t>Miller W.R., (2013)</a:t>
            </a:r>
            <a:endParaRPr sz="1000">
              <a:solidFill>
                <a:schemeClr val="dk1"/>
              </a:solidFill>
              <a:highlight>
                <a:srgbClr val="FFFFFF"/>
              </a:highlight>
            </a:endParaRPr>
          </a:p>
          <a:p>
            <a:pPr marL="1371600" lvl="0" indent="0" algn="l" rtl="0">
              <a:lnSpc>
                <a:spcPct val="90000"/>
              </a:lnSpc>
              <a:spcBef>
                <a:spcPts val="800"/>
              </a:spcBef>
              <a:spcAft>
                <a:spcPts val="0"/>
              </a:spcAft>
              <a:buNone/>
            </a:pPr>
            <a:r>
              <a:rPr lang="en" sz="1000">
                <a:solidFill>
                  <a:schemeClr val="dk1"/>
                </a:solidFill>
                <a:highlight>
                  <a:srgbClr val="FFFFFF"/>
                </a:highlight>
              </a:rPr>
              <a:t>Magill, M., (2017)</a:t>
            </a:r>
            <a:endParaRPr sz="1000">
              <a:solidFill>
                <a:schemeClr val="dk1"/>
              </a:solidFill>
              <a:highlight>
                <a:srgbClr val="FFFFFF"/>
              </a:highlight>
            </a:endParaRPr>
          </a:p>
          <a:p>
            <a:pPr marL="1371600" lvl="0" indent="0" algn="l" rtl="0">
              <a:lnSpc>
                <a:spcPct val="90000"/>
              </a:lnSpc>
              <a:spcBef>
                <a:spcPts val="800"/>
              </a:spcBef>
              <a:spcAft>
                <a:spcPts val="0"/>
              </a:spcAft>
              <a:buNone/>
            </a:pPr>
            <a:r>
              <a:rPr lang="en" sz="1000">
                <a:solidFill>
                  <a:schemeClr val="dk1"/>
                </a:solidFill>
                <a:highlight>
                  <a:srgbClr val="FFFFFF"/>
                </a:highlight>
              </a:rPr>
              <a:t>Colby S.M., (2018)</a:t>
            </a:r>
            <a:endParaRPr sz="1000">
              <a:solidFill>
                <a:schemeClr val="dk1"/>
              </a:solidFill>
              <a:highlight>
                <a:srgbClr val="FFFFFF"/>
              </a:highlight>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13"/>
          <p:cNvSpPr txBox="1">
            <a:spLocks noGrp="1"/>
          </p:cNvSpPr>
          <p:nvPr>
            <p:ph type="body" idx="1"/>
          </p:nvPr>
        </p:nvSpPr>
        <p:spPr>
          <a:xfrm>
            <a:off x="540914" y="1159100"/>
            <a:ext cx="8104031" cy="3527201"/>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endParaRPr sz="1100" b="1"/>
          </a:p>
          <a:p>
            <a:pPr marL="177800" lvl="0" indent="-114300" algn="l" rtl="0">
              <a:lnSpc>
                <a:spcPct val="90000"/>
              </a:lnSpc>
              <a:spcBef>
                <a:spcPts val="600"/>
              </a:spcBef>
              <a:spcAft>
                <a:spcPts val="0"/>
              </a:spcAft>
              <a:buClr>
                <a:schemeClr val="dk1"/>
              </a:buClr>
              <a:buSzPts val="1100"/>
              <a:buNone/>
            </a:pPr>
            <a:endParaRPr sz="1100"/>
          </a:p>
          <a:p>
            <a:pPr marL="177800" lvl="0" indent="-114300" algn="l" rtl="0">
              <a:lnSpc>
                <a:spcPct val="90000"/>
              </a:lnSpc>
              <a:spcBef>
                <a:spcPts val="600"/>
              </a:spcBef>
              <a:spcAft>
                <a:spcPts val="0"/>
              </a:spcAft>
              <a:buClr>
                <a:schemeClr val="dk1"/>
              </a:buClr>
              <a:buSzPts val="1100"/>
              <a:buNone/>
            </a:pPr>
            <a:endParaRPr sz="1100"/>
          </a:p>
          <a:p>
            <a:pPr marL="0" lvl="0" indent="0" algn="l" rtl="0">
              <a:lnSpc>
                <a:spcPct val="90000"/>
              </a:lnSpc>
              <a:spcBef>
                <a:spcPts val="600"/>
              </a:spcBef>
              <a:spcAft>
                <a:spcPts val="0"/>
              </a:spcAft>
              <a:buClr>
                <a:schemeClr val="dk1"/>
              </a:buClr>
              <a:buSzPts val="1100"/>
              <a:buNone/>
            </a:pPr>
            <a:endParaRPr sz="1100" b="1"/>
          </a:p>
          <a:p>
            <a:pPr marL="0" lvl="0" indent="0" algn="ctr" rtl="0">
              <a:lnSpc>
                <a:spcPct val="90000"/>
              </a:lnSpc>
              <a:spcBef>
                <a:spcPts val="600"/>
              </a:spcBef>
              <a:spcAft>
                <a:spcPts val="0"/>
              </a:spcAft>
              <a:buClr>
                <a:schemeClr val="dk1"/>
              </a:buClr>
              <a:buSzPts val="3000"/>
              <a:buNone/>
            </a:pPr>
            <a:r>
              <a:rPr lang="en" sz="3000" b="1" u="sng"/>
              <a:t>Evidence-Based Practices:</a:t>
            </a:r>
            <a:endParaRPr sz="1100" b="1" u="sng"/>
          </a:p>
          <a:p>
            <a:pPr marL="0" lvl="0" indent="0" algn="ctr" rtl="0">
              <a:lnSpc>
                <a:spcPct val="90000"/>
              </a:lnSpc>
              <a:spcBef>
                <a:spcPts val="600"/>
              </a:spcBef>
              <a:spcAft>
                <a:spcPts val="0"/>
              </a:spcAft>
              <a:buClr>
                <a:schemeClr val="dk1"/>
              </a:buClr>
              <a:buSzPts val="3000"/>
              <a:buNone/>
            </a:pPr>
            <a:r>
              <a:rPr lang="en" sz="3000" b="1"/>
              <a:t>Residential Level of Care</a:t>
            </a:r>
            <a:endParaRPr sz="1100" b="1"/>
          </a:p>
        </p:txBody>
      </p:sp>
      <p:sp>
        <p:nvSpPr>
          <p:cNvPr id="847" name="Google Shape;847;p113"/>
          <p:cNvSpPr txBox="1"/>
          <p:nvPr/>
        </p:nvSpPr>
        <p:spPr>
          <a:xfrm>
            <a:off x="1600200" y="4684069"/>
            <a:ext cx="5943600" cy="230833"/>
          </a:xfrm>
          <a:prstGeom prst="rect">
            <a:avLst/>
          </a:prstGeom>
          <a:noFill/>
          <a:ln>
            <a:noFill/>
          </a:ln>
        </p:spPr>
        <p:txBody>
          <a:bodyPr spcFirstLastPara="1" wrap="square" lIns="68575" tIns="34275" rIns="68575" bIns="34275" anchor="b" anchorCtr="0">
            <a:noAutofit/>
          </a:bodyPr>
          <a:lstStyle/>
          <a:p>
            <a:pPr marL="0" marR="0" lvl="0" indent="0" algn="r" rtl="0">
              <a:spcBef>
                <a:spcPts val="0"/>
              </a:spcBef>
              <a:spcAft>
                <a:spcPts val="0"/>
              </a:spcAft>
              <a:buNone/>
            </a:pPr>
            <a:r>
              <a:rPr lang="en" sz="1100">
                <a:solidFill>
                  <a:schemeClr val="dk1"/>
                </a:solidFill>
                <a:latin typeface="Calibri"/>
                <a:ea typeface="Calibri"/>
                <a:cs typeface="Calibri"/>
                <a:sym typeface="Calibri"/>
              </a:rPr>
              <a:t>.</a:t>
            </a:r>
            <a:endParaRPr sz="1100"/>
          </a:p>
        </p:txBody>
      </p:sp>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114"/>
          <p:cNvSpPr txBox="1">
            <a:spLocks noGrp="1"/>
          </p:cNvSpPr>
          <p:nvPr>
            <p:ph type="title"/>
          </p:nvPr>
        </p:nvSpPr>
        <p:spPr>
          <a:xfrm>
            <a:off x="628650" y="5411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YSS- SUD Residential</a:t>
            </a:r>
            <a:endParaRPr sz="2800"/>
          </a:p>
        </p:txBody>
      </p:sp>
      <p:sp>
        <p:nvSpPr>
          <p:cNvPr id="853" name="Google Shape;853;p114"/>
          <p:cNvSpPr txBox="1">
            <a:spLocks noGrp="1"/>
          </p:cNvSpPr>
          <p:nvPr>
            <p:ph type="body" idx="1"/>
          </p:nvPr>
        </p:nvSpPr>
        <p:spPr>
          <a:xfrm>
            <a:off x="628650" y="837444"/>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800"/>
              <a:t>Since 1981, YSS has provided behavioral healthcare, becoming the first free-standing substance use residential treatment program for adolescents. Over 5000 adolescents have participated in residential treatment and over 100 in 2020.  </a:t>
            </a:r>
            <a:endParaRPr sz="1800"/>
          </a:p>
          <a:p>
            <a:pPr marL="0" lvl="0" indent="0" algn="l" rtl="0">
              <a:spcBef>
                <a:spcPts val="800"/>
              </a:spcBef>
              <a:spcAft>
                <a:spcPts val="0"/>
              </a:spcAft>
              <a:buNone/>
            </a:pPr>
            <a:endParaRPr sz="100"/>
          </a:p>
          <a:p>
            <a:pPr marL="0" lvl="0" indent="0" algn="l" rtl="0">
              <a:spcBef>
                <a:spcPts val="800"/>
              </a:spcBef>
              <a:spcAft>
                <a:spcPts val="0"/>
              </a:spcAft>
              <a:buNone/>
            </a:pPr>
            <a:r>
              <a:rPr lang="en" sz="1800"/>
              <a:t>For over 15 years YSS’ residential treatment programs have been gender responsive:</a:t>
            </a:r>
            <a:endParaRPr sz="1800"/>
          </a:p>
          <a:p>
            <a:pPr marL="457200" lvl="0" indent="-323850" algn="l" rtl="0">
              <a:spcBef>
                <a:spcPts val="800"/>
              </a:spcBef>
              <a:spcAft>
                <a:spcPts val="0"/>
              </a:spcAft>
              <a:buSzPts val="1500"/>
              <a:buChar char="•"/>
            </a:pPr>
            <a:r>
              <a:rPr lang="en" sz="1500"/>
              <a:t>Seven 12 House - 8 bed female residence</a:t>
            </a:r>
            <a:endParaRPr sz="1500"/>
          </a:p>
          <a:p>
            <a:pPr marL="457200" lvl="0" indent="-323850" algn="l" rtl="0">
              <a:spcBef>
                <a:spcPts val="0"/>
              </a:spcBef>
              <a:spcAft>
                <a:spcPts val="0"/>
              </a:spcAft>
              <a:buSzPts val="1500"/>
              <a:buChar char="•"/>
            </a:pPr>
            <a:r>
              <a:rPr lang="en" sz="1500"/>
              <a:t>Youth Recovery House - 15 bed male residence</a:t>
            </a:r>
            <a:endParaRPr sz="1500"/>
          </a:p>
          <a:p>
            <a:pPr marL="457200" lvl="0" indent="-323850" algn="l" rtl="0">
              <a:spcBef>
                <a:spcPts val="0"/>
              </a:spcBef>
              <a:spcAft>
                <a:spcPts val="0"/>
              </a:spcAft>
              <a:buSzPts val="1500"/>
              <a:buChar char="•"/>
            </a:pPr>
            <a:r>
              <a:rPr lang="en" sz="1500"/>
              <a:t>North Iowa - 12 bed male residence (opened in 2018)</a:t>
            </a:r>
            <a:endParaRPr sz="1500"/>
          </a:p>
          <a:p>
            <a:pPr marL="0" lvl="0" indent="0" algn="l" rtl="0">
              <a:spcBef>
                <a:spcPts val="800"/>
              </a:spcBef>
              <a:spcAft>
                <a:spcPts val="0"/>
              </a:spcAft>
              <a:buNone/>
            </a:pPr>
            <a:endParaRPr sz="100"/>
          </a:p>
          <a:p>
            <a:pPr marL="0" lvl="0" indent="0" algn="l" rtl="0">
              <a:spcBef>
                <a:spcPts val="800"/>
              </a:spcBef>
              <a:spcAft>
                <a:spcPts val="0"/>
              </a:spcAft>
              <a:buNone/>
            </a:pPr>
            <a:r>
              <a:rPr lang="en" sz="1800"/>
              <a:t>Interdisciplinary team provides therapy and education to address the addiction and develop insight and skills to maintain recovery, wellness, and prevent relapse.  </a:t>
            </a:r>
            <a:endParaRPr sz="1800"/>
          </a:p>
          <a:p>
            <a:pPr marL="457200" lvl="0" indent="-323850" algn="l" rtl="0">
              <a:spcBef>
                <a:spcPts val="800"/>
              </a:spcBef>
              <a:spcAft>
                <a:spcPts val="0"/>
              </a:spcAft>
              <a:buSzPts val="1500"/>
              <a:buChar char="•"/>
            </a:pPr>
            <a:r>
              <a:rPr lang="en" sz="1500"/>
              <a:t>Treatment program lasts 90-120 days</a:t>
            </a:r>
            <a:endParaRPr sz="1500"/>
          </a:p>
          <a:p>
            <a:pPr marL="457200" lvl="0" indent="-323850" algn="l" rtl="0">
              <a:spcBef>
                <a:spcPts val="0"/>
              </a:spcBef>
              <a:spcAft>
                <a:spcPts val="0"/>
              </a:spcAft>
              <a:buSzPts val="1500"/>
              <a:buChar char="•"/>
            </a:pPr>
            <a:r>
              <a:rPr lang="en" sz="1500"/>
              <a:t>Family counseling can continue once discharged home</a:t>
            </a:r>
            <a:endParaRPr sz="1500"/>
          </a:p>
          <a:p>
            <a:pPr marL="457200" lvl="0" indent="-323850" algn="l" rtl="0">
              <a:spcBef>
                <a:spcPts val="0"/>
              </a:spcBef>
              <a:spcAft>
                <a:spcPts val="0"/>
              </a:spcAft>
              <a:buSzPts val="1500"/>
              <a:buChar char="•"/>
            </a:pPr>
            <a:r>
              <a:rPr lang="en" sz="1500"/>
              <a:t>Recovery Supports continue throughout the transition home</a:t>
            </a:r>
            <a:endParaRPr sz="1500"/>
          </a:p>
          <a:p>
            <a:pPr marL="0" lvl="0" indent="0" algn="l" rtl="0">
              <a:spcBef>
                <a:spcPts val="800"/>
              </a:spcBef>
              <a:spcAft>
                <a:spcPts val="0"/>
              </a:spcAft>
              <a:buNone/>
            </a:pPr>
            <a:endParaRPr sz="1100"/>
          </a:p>
          <a:p>
            <a:pPr marL="0" lvl="0" indent="0" algn="l" rtl="0">
              <a:spcBef>
                <a:spcPts val="800"/>
              </a:spcBef>
              <a:spcAft>
                <a:spcPts val="0"/>
              </a:spcAft>
              <a:buNone/>
            </a:pPr>
            <a:endParaRPr sz="1100"/>
          </a:p>
        </p:txBody>
      </p:sp>
      <p:pic>
        <p:nvPicPr>
          <p:cNvPr id="854" name="Google Shape;854;p114"/>
          <p:cNvPicPr preferRelativeResize="0"/>
          <p:nvPr/>
        </p:nvPicPr>
        <p:blipFill>
          <a:blip r:embed="rId3">
            <a:alphaModFix/>
          </a:blip>
          <a:stretch>
            <a:fillRect/>
          </a:stretch>
        </p:blipFill>
        <p:spPr>
          <a:xfrm>
            <a:off x="7031525" y="4003225"/>
            <a:ext cx="1066800" cy="10668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1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YSS- SUD Residential</a:t>
            </a:r>
            <a:endParaRPr sz="1100"/>
          </a:p>
        </p:txBody>
      </p:sp>
      <p:sp>
        <p:nvSpPr>
          <p:cNvPr id="860" name="Google Shape;860;p115"/>
          <p:cNvSpPr txBox="1">
            <a:spLocks noGrp="1"/>
          </p:cNvSpPr>
          <p:nvPr>
            <p:ph type="body" idx="1"/>
          </p:nvPr>
        </p:nvSpPr>
        <p:spPr>
          <a:xfrm>
            <a:off x="243575" y="940044"/>
            <a:ext cx="7886700" cy="3263400"/>
          </a:xfrm>
          <a:prstGeom prst="rect">
            <a:avLst/>
          </a:prstGeom>
          <a:noFill/>
          <a:ln>
            <a:noFill/>
          </a:ln>
        </p:spPr>
        <p:txBody>
          <a:bodyPr spcFirstLastPara="1" wrap="square" lIns="68575" tIns="34275" rIns="68575" bIns="34275" anchor="t" anchorCtr="0">
            <a:noAutofit/>
          </a:bodyPr>
          <a:lstStyle/>
          <a:p>
            <a:pPr marL="177800" lvl="0" indent="0" algn="l" rtl="0">
              <a:lnSpc>
                <a:spcPct val="90000"/>
              </a:lnSpc>
              <a:spcBef>
                <a:spcPts val="0"/>
              </a:spcBef>
              <a:spcAft>
                <a:spcPts val="0"/>
              </a:spcAft>
              <a:buNone/>
            </a:pPr>
            <a:endParaRPr sz="1100">
              <a:solidFill>
                <a:srgbClr val="000000"/>
              </a:solidFill>
            </a:endParaRPr>
          </a:p>
          <a:p>
            <a:pPr marL="139700" lvl="0" indent="0" algn="l" rtl="0">
              <a:lnSpc>
                <a:spcPct val="90000"/>
              </a:lnSpc>
              <a:spcBef>
                <a:spcPts val="800"/>
              </a:spcBef>
              <a:spcAft>
                <a:spcPts val="0"/>
              </a:spcAft>
              <a:buClr>
                <a:schemeClr val="dk1"/>
              </a:buClr>
              <a:buSzPts val="2100"/>
              <a:buNone/>
            </a:pPr>
            <a:r>
              <a:rPr lang="en" sz="1800"/>
              <a:t>Family Involvement</a:t>
            </a:r>
            <a:endParaRPr sz="1800"/>
          </a:p>
          <a:p>
            <a:pPr marL="914400" lvl="0" indent="-342900" algn="l" rtl="0">
              <a:lnSpc>
                <a:spcPct val="90000"/>
              </a:lnSpc>
              <a:spcBef>
                <a:spcPts val="800"/>
              </a:spcBef>
              <a:spcAft>
                <a:spcPts val="0"/>
              </a:spcAft>
              <a:buSzPts val="1800"/>
              <a:buChar char="•"/>
            </a:pPr>
            <a:r>
              <a:rPr lang="en" sz="1800"/>
              <a:t>YSS Residential Treatment programs value and highly encourage family involvement</a:t>
            </a:r>
            <a:endParaRPr sz="1800"/>
          </a:p>
          <a:p>
            <a:pPr marL="1371600" lvl="1" indent="-323850" algn="l" rtl="0">
              <a:lnSpc>
                <a:spcPct val="90000"/>
              </a:lnSpc>
              <a:spcBef>
                <a:spcPts val="0"/>
              </a:spcBef>
              <a:spcAft>
                <a:spcPts val="0"/>
              </a:spcAft>
              <a:buSzPts val="1500"/>
              <a:buChar char="•"/>
            </a:pPr>
            <a:r>
              <a:rPr lang="en" sz="1500"/>
              <a:t>Provide monthly parent education groups</a:t>
            </a:r>
            <a:endParaRPr sz="1500"/>
          </a:p>
          <a:p>
            <a:pPr marL="1371600" lvl="1" indent="-323850" algn="l" rtl="0">
              <a:lnSpc>
                <a:spcPct val="90000"/>
              </a:lnSpc>
              <a:spcBef>
                <a:spcPts val="0"/>
              </a:spcBef>
              <a:spcAft>
                <a:spcPts val="0"/>
              </a:spcAft>
              <a:buSzPts val="1500"/>
              <a:buChar char="•"/>
            </a:pPr>
            <a:r>
              <a:rPr lang="en" sz="1500"/>
              <a:t>Utilize MDFT while the adolescent is in treatment and continued once they return home in an outpatient setting</a:t>
            </a:r>
            <a:endParaRPr sz="1500"/>
          </a:p>
          <a:p>
            <a:pPr marL="171450" lvl="0" indent="0" algn="l" rtl="0">
              <a:lnSpc>
                <a:spcPct val="90000"/>
              </a:lnSpc>
              <a:spcBef>
                <a:spcPts val="800"/>
              </a:spcBef>
              <a:spcAft>
                <a:spcPts val="0"/>
              </a:spcAft>
              <a:buNone/>
            </a:pPr>
            <a:endParaRPr sz="1800"/>
          </a:p>
          <a:p>
            <a:pPr marL="171450" lvl="0" indent="0" algn="l" rtl="0">
              <a:lnSpc>
                <a:spcPct val="90000"/>
              </a:lnSpc>
              <a:spcBef>
                <a:spcPts val="800"/>
              </a:spcBef>
              <a:spcAft>
                <a:spcPts val="0"/>
              </a:spcAft>
              <a:buNone/>
            </a:pPr>
            <a:r>
              <a:rPr lang="en" sz="1800"/>
              <a:t>A-CHESS App</a:t>
            </a:r>
            <a:endParaRPr sz="1800"/>
          </a:p>
          <a:p>
            <a:pPr marL="914400" lvl="0" indent="-342900" algn="l" rtl="0">
              <a:lnSpc>
                <a:spcPct val="90000"/>
              </a:lnSpc>
              <a:spcBef>
                <a:spcPts val="800"/>
              </a:spcBef>
              <a:spcAft>
                <a:spcPts val="0"/>
              </a:spcAft>
              <a:buSzPts val="1800"/>
              <a:buChar char="•"/>
            </a:pPr>
            <a:r>
              <a:rPr lang="en" sz="1800"/>
              <a:t>YSS Residential Treatment programs provide support after discharge</a:t>
            </a:r>
            <a:endParaRPr sz="1800"/>
          </a:p>
          <a:p>
            <a:pPr marL="1371600" lvl="1" indent="-317500" algn="l" rtl="0">
              <a:lnSpc>
                <a:spcPct val="90000"/>
              </a:lnSpc>
              <a:spcBef>
                <a:spcPts val="0"/>
              </a:spcBef>
              <a:spcAft>
                <a:spcPts val="0"/>
              </a:spcAft>
              <a:buSzPts val="1400"/>
              <a:buChar char="•"/>
            </a:pPr>
            <a:r>
              <a:rPr lang="en" sz="1400"/>
              <a:t>Advocates work with the adolescents to create a transition plan, introducing them to the A-CHESS app</a:t>
            </a:r>
            <a:endParaRPr sz="1400"/>
          </a:p>
          <a:p>
            <a:pPr marL="1371600" lvl="1" indent="-317500" algn="l" rtl="0">
              <a:lnSpc>
                <a:spcPct val="90000"/>
              </a:lnSpc>
              <a:spcBef>
                <a:spcPts val="0"/>
              </a:spcBef>
              <a:spcAft>
                <a:spcPts val="0"/>
              </a:spcAft>
              <a:buSzPts val="1400"/>
              <a:buChar char="•"/>
            </a:pPr>
            <a:r>
              <a:rPr lang="en" sz="1400"/>
              <a:t>Throughout the transition home, the Advocates stay in contact through the app</a:t>
            </a:r>
            <a:endParaRPr sz="1400"/>
          </a:p>
          <a:p>
            <a:pPr marL="1371600" lvl="0" indent="0" algn="l" rtl="0">
              <a:lnSpc>
                <a:spcPct val="90000"/>
              </a:lnSpc>
              <a:spcBef>
                <a:spcPts val="800"/>
              </a:spcBef>
              <a:spcAft>
                <a:spcPts val="0"/>
              </a:spcAft>
              <a:buNone/>
            </a:pPr>
            <a:endParaRPr sz="1100"/>
          </a:p>
        </p:txBody>
      </p:sp>
      <p:pic>
        <p:nvPicPr>
          <p:cNvPr id="861" name="Google Shape;861;p115"/>
          <p:cNvPicPr preferRelativeResize="0"/>
          <p:nvPr/>
        </p:nvPicPr>
        <p:blipFill>
          <a:blip r:embed="rId3">
            <a:alphaModFix/>
          </a:blip>
          <a:stretch>
            <a:fillRect/>
          </a:stretch>
        </p:blipFill>
        <p:spPr>
          <a:xfrm>
            <a:off x="7673325" y="4012400"/>
            <a:ext cx="1066800" cy="106680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1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YSS - SUD Residential</a:t>
            </a:r>
            <a:endParaRPr sz="3000"/>
          </a:p>
        </p:txBody>
      </p:sp>
      <p:sp>
        <p:nvSpPr>
          <p:cNvPr id="867" name="Google Shape;867;p116"/>
          <p:cNvSpPr txBox="1">
            <a:spLocks noGrp="1"/>
          </p:cNvSpPr>
          <p:nvPr>
            <p:ph type="body" idx="1"/>
          </p:nvPr>
        </p:nvSpPr>
        <p:spPr>
          <a:xfrm>
            <a:off x="303350" y="1186925"/>
            <a:ext cx="8257200" cy="3502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1700"/>
              <a:t>Gender Responsive Programming</a:t>
            </a:r>
            <a:endParaRPr sz="1700"/>
          </a:p>
          <a:p>
            <a:pPr marL="177800" lvl="0" indent="0" algn="l" rtl="0">
              <a:lnSpc>
                <a:spcPct val="90000"/>
              </a:lnSpc>
              <a:spcBef>
                <a:spcPts val="0"/>
              </a:spcBef>
              <a:spcAft>
                <a:spcPts val="0"/>
              </a:spcAft>
              <a:buNone/>
            </a:pPr>
            <a:endParaRPr sz="500"/>
          </a:p>
          <a:p>
            <a:pPr marL="177800" lvl="0" indent="-127000" algn="l" rtl="0">
              <a:lnSpc>
                <a:spcPct val="90000"/>
              </a:lnSpc>
              <a:spcBef>
                <a:spcPts val="0"/>
              </a:spcBef>
              <a:spcAft>
                <a:spcPts val="0"/>
              </a:spcAft>
              <a:buClr>
                <a:schemeClr val="dk1"/>
              </a:buClr>
              <a:buSzPts val="1400"/>
              <a:buChar char="•"/>
            </a:pPr>
            <a:r>
              <a:rPr lang="en" sz="1400"/>
              <a:t>Systems and treatment programs were historically designed for adult males</a:t>
            </a:r>
            <a:endParaRPr sz="1400"/>
          </a:p>
          <a:p>
            <a:pPr marL="177800" lvl="0" indent="-127000" algn="l" rtl="0">
              <a:lnSpc>
                <a:spcPct val="90000"/>
              </a:lnSpc>
              <a:spcBef>
                <a:spcPts val="800"/>
              </a:spcBef>
              <a:spcAft>
                <a:spcPts val="0"/>
              </a:spcAft>
              <a:buClr>
                <a:schemeClr val="dk1"/>
              </a:buClr>
              <a:buSzPts val="1400"/>
              <a:buChar char="•"/>
            </a:pPr>
            <a:r>
              <a:rPr lang="en" sz="1400"/>
              <a:t>Patton &amp; Morgan (2002) to “intentionally allow gender to affect and guide services so that the services match each girl’s needs.  The services should create a context (through program environment and staffing) and provide content (through program approach and materials) that reflect an understanding of the realities of girl’s lives.”</a:t>
            </a:r>
            <a:endParaRPr sz="1400"/>
          </a:p>
          <a:p>
            <a:pPr marL="177800" lvl="0" indent="-127000" algn="l" rtl="0">
              <a:lnSpc>
                <a:spcPct val="90000"/>
              </a:lnSpc>
              <a:spcBef>
                <a:spcPts val="800"/>
              </a:spcBef>
              <a:spcAft>
                <a:spcPts val="0"/>
              </a:spcAft>
              <a:buClr>
                <a:schemeClr val="dk1"/>
              </a:buClr>
              <a:buSzPts val="1400"/>
              <a:buChar char="•"/>
            </a:pPr>
            <a:r>
              <a:rPr lang="en" sz="1400"/>
              <a:t>Important to be Gender Responsive and Trauma Informed</a:t>
            </a:r>
            <a:endParaRPr sz="1400"/>
          </a:p>
          <a:p>
            <a:pPr marL="177800" lvl="0" indent="-127000" algn="l" rtl="0">
              <a:lnSpc>
                <a:spcPct val="90000"/>
              </a:lnSpc>
              <a:spcBef>
                <a:spcPts val="800"/>
              </a:spcBef>
              <a:spcAft>
                <a:spcPts val="0"/>
              </a:spcAft>
              <a:buClr>
                <a:schemeClr val="dk1"/>
              </a:buClr>
              <a:buSzPts val="1400"/>
              <a:buChar char="•"/>
            </a:pPr>
            <a:r>
              <a:rPr lang="en" sz="1400"/>
              <a:t>Female Responsive, Trauma Informed Curriculum</a:t>
            </a:r>
            <a:endParaRPr sz="1400"/>
          </a:p>
          <a:p>
            <a:pPr marL="520700" lvl="1" indent="-165100" algn="l" rtl="0">
              <a:lnSpc>
                <a:spcPct val="90000"/>
              </a:lnSpc>
              <a:spcBef>
                <a:spcPts val="800"/>
              </a:spcBef>
              <a:spcAft>
                <a:spcPts val="0"/>
              </a:spcAft>
              <a:buClr>
                <a:schemeClr val="dk1"/>
              </a:buClr>
              <a:buSzPts val="1200"/>
              <a:buChar char="•"/>
            </a:pPr>
            <a:r>
              <a:rPr lang="en" sz="1200"/>
              <a:t>Women’s Way Through the Twelve Steps (Covington, S.)</a:t>
            </a:r>
            <a:endParaRPr sz="1200"/>
          </a:p>
          <a:p>
            <a:pPr marL="520700" lvl="1" indent="-165100" algn="l" rtl="0">
              <a:lnSpc>
                <a:spcPct val="90000"/>
              </a:lnSpc>
              <a:spcBef>
                <a:spcPts val="800"/>
              </a:spcBef>
              <a:spcAft>
                <a:spcPts val="0"/>
              </a:spcAft>
              <a:buClr>
                <a:schemeClr val="dk1"/>
              </a:buClr>
              <a:buSzPts val="1200"/>
              <a:buChar char="•"/>
            </a:pPr>
            <a:r>
              <a:rPr lang="en" sz="1200"/>
              <a:t>Voices - A Program of Self-Discovery and Empowerment FOR GIRLS (</a:t>
            </a:r>
            <a:r>
              <a:rPr lang="en" sz="1200">
                <a:solidFill>
                  <a:srgbClr val="3D3D3D"/>
                </a:solidFill>
              </a:rPr>
              <a:t>Covington, S., Covington K. and Covington, M.)</a:t>
            </a:r>
            <a:endParaRPr sz="1200"/>
          </a:p>
          <a:p>
            <a:pPr marL="177800" lvl="0" indent="-127000" algn="l" rtl="0">
              <a:lnSpc>
                <a:spcPct val="90000"/>
              </a:lnSpc>
              <a:spcBef>
                <a:spcPts val="800"/>
              </a:spcBef>
              <a:spcAft>
                <a:spcPts val="0"/>
              </a:spcAft>
              <a:buClr>
                <a:schemeClr val="dk1"/>
              </a:buClr>
              <a:buSzPts val="1400"/>
              <a:buChar char="•"/>
            </a:pPr>
            <a:r>
              <a:rPr lang="en" sz="1400"/>
              <a:t>Male Responsive, Trauma Informed Curriculum</a:t>
            </a:r>
            <a:endParaRPr sz="1400"/>
          </a:p>
          <a:p>
            <a:pPr marL="520700" lvl="1" indent="-165100" algn="l" rtl="0">
              <a:lnSpc>
                <a:spcPct val="90000"/>
              </a:lnSpc>
              <a:spcBef>
                <a:spcPts val="800"/>
              </a:spcBef>
              <a:spcAft>
                <a:spcPts val="0"/>
              </a:spcAft>
              <a:buClr>
                <a:schemeClr val="dk1"/>
              </a:buClr>
              <a:buSzPts val="1200"/>
              <a:buChar char="•"/>
            </a:pPr>
            <a:r>
              <a:rPr lang="en" sz="1200"/>
              <a:t>Helping Men Recover</a:t>
            </a:r>
            <a:r>
              <a:rPr lang="en" sz="1200">
                <a:solidFill>
                  <a:srgbClr val="000000"/>
                </a:solidFill>
              </a:rPr>
              <a:t>y (Covington, S., Griffin, R., and Dauer, R.)</a:t>
            </a:r>
            <a:endParaRPr sz="1200">
              <a:solidFill>
                <a:srgbClr val="000000"/>
              </a:solidFill>
            </a:endParaRPr>
          </a:p>
          <a:p>
            <a:pPr marL="520700" lvl="1" indent="-165100" algn="l" rtl="0">
              <a:lnSpc>
                <a:spcPct val="90000"/>
              </a:lnSpc>
              <a:spcBef>
                <a:spcPts val="800"/>
              </a:spcBef>
              <a:spcAft>
                <a:spcPts val="0"/>
              </a:spcAft>
              <a:buClr>
                <a:srgbClr val="000000"/>
              </a:buClr>
              <a:buSzPts val="1200"/>
              <a:buChar char="•"/>
            </a:pPr>
            <a:r>
              <a:rPr lang="en" sz="1200">
                <a:solidFill>
                  <a:srgbClr val="000000"/>
                </a:solidFill>
              </a:rPr>
              <a:t>The Council for Boys and Young Men (Hossfeld, B., Gibraltarik, R., Bowers, M., Taormina, G., Tyrol, K.)</a:t>
            </a:r>
            <a:endParaRPr sz="1200">
              <a:solidFill>
                <a:srgbClr val="000000"/>
              </a:solidFill>
            </a:endParaRPr>
          </a:p>
          <a:p>
            <a:pPr marL="177800" lvl="0" indent="-38100" algn="l" rtl="0">
              <a:lnSpc>
                <a:spcPct val="90000"/>
              </a:lnSpc>
              <a:spcBef>
                <a:spcPts val="800"/>
              </a:spcBef>
              <a:spcAft>
                <a:spcPts val="0"/>
              </a:spcAft>
              <a:buClr>
                <a:schemeClr val="dk1"/>
              </a:buClr>
              <a:buSzPts val="2100"/>
              <a:buNone/>
            </a:pPr>
            <a:endParaRPr sz="1100"/>
          </a:p>
        </p:txBody>
      </p:sp>
      <p:sp>
        <p:nvSpPr>
          <p:cNvPr id="868" name="Google Shape;868;p116"/>
          <p:cNvSpPr txBox="1"/>
          <p:nvPr/>
        </p:nvSpPr>
        <p:spPr>
          <a:xfrm>
            <a:off x="7094300" y="4689725"/>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Saxena, P. (2015)</a:t>
            </a:r>
            <a:endParaRPr sz="1100">
              <a:solidFill>
                <a:schemeClr val="dk1"/>
              </a:solidFill>
            </a:endParaRPr>
          </a:p>
          <a:p>
            <a:pPr marL="0" lvl="0" indent="0" algn="l" rtl="0">
              <a:spcBef>
                <a:spcPts val="0"/>
              </a:spcBef>
              <a:spcAft>
                <a:spcPts val="0"/>
              </a:spcAft>
              <a:buNone/>
            </a:pPr>
            <a:r>
              <a:rPr lang="en" sz="1100">
                <a:solidFill>
                  <a:schemeClr val="dk1"/>
                </a:solidFill>
              </a:rPr>
              <a:t>Kubiak, S. (2013)</a:t>
            </a:r>
            <a:endParaRPr sz="1100">
              <a:solidFill>
                <a:schemeClr val="dk1"/>
              </a:solidFill>
            </a:endParaRPr>
          </a:p>
        </p:txBody>
      </p:sp>
      <p:pic>
        <p:nvPicPr>
          <p:cNvPr id="869" name="Google Shape;869;p116"/>
          <p:cNvPicPr preferRelativeResize="0"/>
          <p:nvPr/>
        </p:nvPicPr>
        <p:blipFill>
          <a:blip r:embed="rId3">
            <a:alphaModFix/>
          </a:blip>
          <a:stretch>
            <a:fillRect/>
          </a:stretch>
        </p:blipFill>
        <p:spPr>
          <a:xfrm>
            <a:off x="7922375" y="3659600"/>
            <a:ext cx="1066800" cy="106680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17"/>
          <p:cNvSpPr txBox="1">
            <a:spLocks noGrp="1"/>
          </p:cNvSpPr>
          <p:nvPr>
            <p:ph type="body" idx="1"/>
          </p:nvPr>
        </p:nvSpPr>
        <p:spPr>
          <a:xfrm>
            <a:off x="540914" y="1159100"/>
            <a:ext cx="8104031" cy="3527201"/>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4100"/>
              <a:buNone/>
            </a:pPr>
            <a:endParaRPr sz="4100" b="1"/>
          </a:p>
          <a:p>
            <a:pPr marL="0" lvl="0" indent="0" algn="ctr" rtl="0">
              <a:lnSpc>
                <a:spcPct val="90000"/>
              </a:lnSpc>
              <a:spcBef>
                <a:spcPts val="600"/>
              </a:spcBef>
              <a:spcAft>
                <a:spcPts val="0"/>
              </a:spcAft>
              <a:buClr>
                <a:schemeClr val="dk1"/>
              </a:buClr>
              <a:buSzPts val="4100"/>
              <a:buNone/>
            </a:pPr>
            <a:r>
              <a:rPr lang="en" sz="4100" b="1"/>
              <a:t>Practical Issues in TAY Addiction Treatment</a:t>
            </a:r>
            <a:endParaRPr sz="1100"/>
          </a:p>
        </p:txBody>
      </p:sp>
      <p:sp>
        <p:nvSpPr>
          <p:cNvPr id="876" name="Google Shape;876;p117"/>
          <p:cNvSpPr txBox="1"/>
          <p:nvPr/>
        </p:nvSpPr>
        <p:spPr>
          <a:xfrm>
            <a:off x="1600200" y="4684069"/>
            <a:ext cx="5943600" cy="230833"/>
          </a:xfrm>
          <a:prstGeom prst="rect">
            <a:avLst/>
          </a:prstGeom>
          <a:noFill/>
          <a:ln>
            <a:noFill/>
          </a:ln>
        </p:spPr>
        <p:txBody>
          <a:bodyPr spcFirstLastPara="1" wrap="square" lIns="68575" tIns="34275" rIns="68575" bIns="34275" anchor="b" anchorCtr="0">
            <a:noAutofit/>
          </a:bodyPr>
          <a:lstStyle/>
          <a:p>
            <a:pPr marL="0" marR="0" lvl="0" indent="0" algn="r" rtl="0">
              <a:spcBef>
                <a:spcPts val="0"/>
              </a:spcBef>
              <a:spcAft>
                <a:spcPts val="0"/>
              </a:spcAft>
              <a:buNone/>
            </a:pPr>
            <a:r>
              <a:rPr lang="en" sz="1100">
                <a:solidFill>
                  <a:schemeClr val="dk1"/>
                </a:solidFill>
                <a:latin typeface="Calibri"/>
                <a:ea typeface="Calibri"/>
                <a:cs typeface="Calibri"/>
                <a:sym typeface="Calibri"/>
              </a:rPr>
              <a:t>.</a:t>
            </a:r>
            <a:endParaRPr sz="1100"/>
          </a:p>
        </p:txBody>
      </p:sp>
    </p:spTree>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18"/>
          <p:cNvSpPr txBox="1">
            <a:spLocks noGrp="1"/>
          </p:cNvSpPr>
          <p:nvPr>
            <p:ph type="body" idx="1"/>
          </p:nvPr>
        </p:nvSpPr>
        <p:spPr>
          <a:xfrm>
            <a:off x="628650" y="1215969"/>
            <a:ext cx="7886700" cy="3263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endParaRPr sz="3300"/>
          </a:p>
          <a:p>
            <a:pPr marL="0" lvl="0" indent="0" algn="l" rtl="0">
              <a:spcBef>
                <a:spcPts val="0"/>
              </a:spcBef>
              <a:spcAft>
                <a:spcPts val="0"/>
              </a:spcAft>
              <a:buNone/>
            </a:pPr>
            <a:endParaRPr sz="3300"/>
          </a:p>
          <a:p>
            <a:pPr marL="0" lvl="0" indent="0" algn="ctr" rtl="0">
              <a:spcBef>
                <a:spcPts val="0"/>
              </a:spcBef>
              <a:spcAft>
                <a:spcPts val="0"/>
              </a:spcAft>
              <a:buClr>
                <a:schemeClr val="dk1"/>
              </a:buClr>
              <a:buSzPts val="1100"/>
              <a:buFont typeface="Arial"/>
              <a:buNone/>
            </a:pPr>
            <a:r>
              <a:rPr lang="en" sz="3300"/>
              <a:t>When youth refuse to engage in treatment</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19"/>
          <p:cNvSpPr txBox="1">
            <a:spLocks noGrp="1"/>
          </p:cNvSpPr>
          <p:nvPr>
            <p:ph type="title"/>
          </p:nvPr>
        </p:nvSpPr>
        <p:spPr>
          <a:xfrm>
            <a:off x="628650" y="205375"/>
            <a:ext cx="8202600" cy="74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 sz="2700" b="1"/>
              <a:t>Community Reinforcement and Family Training (CRAFT) </a:t>
            </a:r>
            <a:endParaRPr sz="2700" b="1"/>
          </a:p>
        </p:txBody>
      </p:sp>
      <p:sp>
        <p:nvSpPr>
          <p:cNvPr id="887" name="Google Shape;887;p119"/>
          <p:cNvSpPr txBox="1">
            <a:spLocks noGrp="1"/>
          </p:cNvSpPr>
          <p:nvPr>
            <p:ph type="body" idx="1"/>
          </p:nvPr>
        </p:nvSpPr>
        <p:spPr>
          <a:xfrm>
            <a:off x="628650" y="1026914"/>
            <a:ext cx="7886700" cy="2447700"/>
          </a:xfrm>
          <a:prstGeom prst="rect">
            <a:avLst/>
          </a:prstGeom>
          <a:noFill/>
          <a:ln>
            <a:noFill/>
          </a:ln>
        </p:spPr>
        <p:txBody>
          <a:bodyPr spcFirstLastPara="1" wrap="square" lIns="91425" tIns="45700" rIns="91425" bIns="45700" anchor="t" anchorCtr="0">
            <a:noAutofit/>
          </a:bodyPr>
          <a:lstStyle/>
          <a:p>
            <a:pPr marL="0" lvl="0" indent="0" algn="l" rtl="0">
              <a:spcBef>
                <a:spcPts val="480"/>
              </a:spcBef>
              <a:spcAft>
                <a:spcPts val="0"/>
              </a:spcAft>
              <a:buNone/>
            </a:pPr>
            <a:r>
              <a:rPr lang="en" sz="2400"/>
              <a:t>Based on the Community Reinforcement Approach (CRA), which aims to help patients with SUDs to replace substance use with healthier behaviors through positive reinforcement</a:t>
            </a:r>
            <a:endParaRPr sz="2400"/>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p:txBody>
      </p:sp>
      <p:sp>
        <p:nvSpPr>
          <p:cNvPr id="888" name="Google Shape;888;p119"/>
          <p:cNvSpPr txBox="1"/>
          <p:nvPr/>
        </p:nvSpPr>
        <p:spPr>
          <a:xfrm>
            <a:off x="609600" y="4684067"/>
            <a:ext cx="7924800" cy="307800"/>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n" sz="1400" b="0" i="0" u="none" strike="noStrike" cap="none">
                <a:solidFill>
                  <a:schemeClr val="dk1"/>
                </a:solidFill>
                <a:latin typeface="Arial"/>
                <a:ea typeface="Arial"/>
                <a:cs typeface="Arial"/>
                <a:sym typeface="Arial"/>
              </a:rPr>
              <a:t>Meyers, 2011</a:t>
            </a:r>
            <a:endParaRPr sz="1400" b="0" i="0" u="none" strike="noStrike" cap="none">
              <a:solidFill>
                <a:schemeClr val="dk1"/>
              </a:solidFill>
              <a:latin typeface="Arial"/>
              <a:ea typeface="Arial"/>
              <a:cs typeface="Arial"/>
              <a:sym typeface="Arial"/>
            </a:endParaRPr>
          </a:p>
        </p:txBody>
      </p:sp>
      <p:pic>
        <p:nvPicPr>
          <p:cNvPr id="889" name="Google Shape;889;p119" descr="Family.jpg"/>
          <p:cNvPicPr preferRelativeResize="0"/>
          <p:nvPr/>
        </p:nvPicPr>
        <p:blipFill rotWithShape="1">
          <a:blip r:embed="rId3">
            <a:alphaModFix/>
          </a:blip>
          <a:srcRect/>
          <a:stretch/>
        </p:blipFill>
        <p:spPr>
          <a:xfrm>
            <a:off x="2860250" y="2627950"/>
            <a:ext cx="3295003" cy="1802837"/>
          </a:xfrm>
          <a:prstGeom prst="rect">
            <a:avLst/>
          </a:prstGeom>
          <a:noFill/>
          <a:ln>
            <a:noFill/>
          </a:ln>
        </p:spPr>
      </p:pic>
      <p:sp>
        <p:nvSpPr>
          <p:cNvPr id="890" name="Google Shape;890;p119"/>
          <p:cNvSpPr/>
          <p:nvPr/>
        </p:nvSpPr>
        <p:spPr>
          <a:xfrm>
            <a:off x="533400" y="4897025"/>
            <a:ext cx="6172200" cy="1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700" b="0" i="0" u="none" strike="noStrike" cap="none">
                <a:solidFill>
                  <a:schemeClr val="dk1"/>
                </a:solidFill>
                <a:latin typeface="Times"/>
                <a:ea typeface="Times"/>
                <a:cs typeface="Times"/>
                <a:sym typeface="Times"/>
              </a:rPr>
              <a:t>Mindfood – Family Discussion posted in: Editorial, Illustration client: MindFood Magazine art direction: Grant Turner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457201" y="319994"/>
            <a:ext cx="8089901" cy="484748"/>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3000"/>
              <a:buFont typeface="Calibri"/>
              <a:buNone/>
            </a:pPr>
            <a:r>
              <a:rPr lang="en" sz="2900" b="1"/>
              <a:t>Substance Use and Addiction as a Pediatric Priority</a:t>
            </a:r>
            <a:endParaRPr sz="1000"/>
          </a:p>
        </p:txBody>
      </p:sp>
      <p:sp>
        <p:nvSpPr>
          <p:cNvPr id="249" name="Google Shape;249;p39"/>
          <p:cNvSpPr txBox="1">
            <a:spLocks noGrp="1"/>
          </p:cNvSpPr>
          <p:nvPr>
            <p:ph type="body" idx="1"/>
          </p:nvPr>
        </p:nvSpPr>
        <p:spPr>
          <a:xfrm>
            <a:off x="436525" y="1478870"/>
            <a:ext cx="8325548" cy="2703664"/>
          </a:xfrm>
          <a:prstGeom prst="rect">
            <a:avLst/>
          </a:prstGeom>
          <a:noFill/>
          <a:ln>
            <a:noFill/>
          </a:ln>
        </p:spPr>
        <p:txBody>
          <a:bodyPr spcFirstLastPara="1" wrap="square" lIns="68575" tIns="34275" rIns="68575" bIns="34275" anchor="t" anchorCtr="0">
            <a:noAutofit/>
          </a:bodyPr>
          <a:lstStyle/>
          <a:p>
            <a:pPr marL="520700" lvl="1" indent="-63500" algn="l" rtl="0">
              <a:lnSpc>
                <a:spcPct val="90000"/>
              </a:lnSpc>
              <a:spcBef>
                <a:spcPts val="0"/>
              </a:spcBef>
              <a:spcAft>
                <a:spcPts val="0"/>
              </a:spcAft>
              <a:buClr>
                <a:schemeClr val="dk1"/>
              </a:buClr>
              <a:buSzPts val="1800"/>
              <a:buNone/>
            </a:pPr>
            <a:endParaRPr sz="1100"/>
          </a:p>
          <a:p>
            <a:pPr marL="177800" lvl="0" indent="-38100" algn="l" rtl="0">
              <a:lnSpc>
                <a:spcPct val="90000"/>
              </a:lnSpc>
              <a:spcBef>
                <a:spcPts val="800"/>
              </a:spcBef>
              <a:spcAft>
                <a:spcPts val="0"/>
              </a:spcAft>
              <a:buClr>
                <a:schemeClr val="dk1"/>
              </a:buClr>
              <a:buSzPts val="2100"/>
              <a:buNone/>
            </a:pPr>
            <a:endParaRPr sz="1100"/>
          </a:p>
        </p:txBody>
      </p:sp>
      <p:sp>
        <p:nvSpPr>
          <p:cNvPr id="250" name="Google Shape;250;p39"/>
          <p:cNvSpPr txBox="1">
            <a:spLocks noGrp="1"/>
          </p:cNvSpPr>
          <p:nvPr>
            <p:ph type="sldNum" idx="12"/>
          </p:nvPr>
        </p:nvSpPr>
        <p:spPr>
          <a:xfrm>
            <a:off x="272106" y="4662328"/>
            <a:ext cx="246061" cy="1164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endParaRPr sz="1100" dirty="0"/>
          </a:p>
        </p:txBody>
      </p:sp>
      <p:sp>
        <p:nvSpPr>
          <p:cNvPr id="251" name="Google Shape;251;p39"/>
          <p:cNvSpPr txBox="1"/>
          <p:nvPr/>
        </p:nvSpPr>
        <p:spPr>
          <a:xfrm>
            <a:off x="8200050" y="4104110"/>
            <a:ext cx="709329" cy="1693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100">
                <a:solidFill>
                  <a:schemeClr val="dk1"/>
                </a:solidFill>
                <a:latin typeface="Calibri"/>
                <a:ea typeface="Calibri"/>
                <a:cs typeface="Calibri"/>
                <a:sym typeface="Calibri"/>
              </a:rPr>
              <a:t>Dennis 2002</a:t>
            </a:r>
            <a:endParaRPr sz="1100"/>
          </a:p>
        </p:txBody>
      </p:sp>
      <p:pic>
        <p:nvPicPr>
          <p:cNvPr id="252" name="Google Shape;252;p39"/>
          <p:cNvPicPr preferRelativeResize="0"/>
          <p:nvPr/>
        </p:nvPicPr>
        <p:blipFill rotWithShape="1">
          <a:blip r:embed="rId3">
            <a:alphaModFix/>
          </a:blip>
          <a:srcRect/>
          <a:stretch/>
        </p:blipFill>
        <p:spPr>
          <a:xfrm>
            <a:off x="2319512" y="804751"/>
            <a:ext cx="4365276" cy="4138425"/>
          </a:xfrm>
          <a:prstGeom prst="rect">
            <a:avLst/>
          </a:prstGeom>
          <a:noFill/>
          <a:ln>
            <a:noFill/>
          </a:ln>
        </p:spPr>
      </p:pic>
    </p:spTree>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120"/>
          <p:cNvSpPr txBox="1">
            <a:spLocks noGrp="1"/>
          </p:cNvSpPr>
          <p:nvPr>
            <p:ph type="title"/>
          </p:nvPr>
        </p:nvSpPr>
        <p:spPr>
          <a:xfrm>
            <a:off x="628650" y="205375"/>
            <a:ext cx="8259900" cy="74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 sz="2700" b="1"/>
              <a:t>Community Reinforcement and Family Training (CRAFT) </a:t>
            </a:r>
            <a:endParaRPr sz="3100"/>
          </a:p>
        </p:txBody>
      </p:sp>
      <p:sp>
        <p:nvSpPr>
          <p:cNvPr id="896" name="Google Shape;896;p120"/>
          <p:cNvSpPr txBox="1">
            <a:spLocks noGrp="1"/>
          </p:cNvSpPr>
          <p:nvPr>
            <p:ph type="body" idx="1"/>
          </p:nvPr>
        </p:nvSpPr>
        <p:spPr>
          <a:xfrm>
            <a:off x="628650" y="1026914"/>
            <a:ext cx="7886700" cy="244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endParaRPr/>
          </a:p>
          <a:p>
            <a:pPr marL="342900" lvl="0" indent="-342900" algn="l" rtl="0">
              <a:spcBef>
                <a:spcPts val="480"/>
              </a:spcBef>
              <a:spcAft>
                <a:spcPts val="0"/>
              </a:spcAft>
              <a:buSzPts val="2400"/>
              <a:buChar char="•"/>
            </a:pPr>
            <a:r>
              <a:rPr lang="en" sz="2400"/>
              <a:t>Engages families of </a:t>
            </a:r>
            <a:r>
              <a:rPr lang="en" sz="2400" u="sng"/>
              <a:t>treatment-resistant </a:t>
            </a:r>
            <a:r>
              <a:rPr lang="en" sz="2400"/>
              <a:t>people with SUDs to use positive communication skills to transform the home environment in a way that reinforces behaviors associated with non-use of substances</a:t>
            </a:r>
            <a:endParaRPr/>
          </a:p>
          <a:p>
            <a:pPr marL="742950" lvl="1" indent="-285750" algn="l" rtl="0">
              <a:spcBef>
                <a:spcPts val="480"/>
              </a:spcBef>
              <a:spcAft>
                <a:spcPts val="0"/>
              </a:spcAft>
              <a:buSzPts val="2400"/>
              <a:buChar char="•"/>
            </a:pPr>
            <a:r>
              <a:rPr lang="en" sz="2400"/>
              <a:t>Reward behaviors that promote non-use </a:t>
            </a:r>
            <a:endParaRPr/>
          </a:p>
          <a:p>
            <a:pPr marL="742950" lvl="1" indent="-285750" algn="l" rtl="0">
              <a:spcBef>
                <a:spcPts val="480"/>
              </a:spcBef>
              <a:spcAft>
                <a:spcPts val="0"/>
              </a:spcAft>
              <a:buSzPts val="2400"/>
              <a:buChar char="•"/>
            </a:pPr>
            <a:r>
              <a:rPr lang="en" sz="2400"/>
              <a:t>Withhold reward when family member is using</a:t>
            </a:r>
            <a:endParaRPr sz="2400"/>
          </a:p>
          <a:p>
            <a:pPr marL="0" lvl="0" indent="0" algn="l" rtl="0">
              <a:spcBef>
                <a:spcPts val="640"/>
              </a:spcBef>
              <a:spcAft>
                <a:spcPts val="0"/>
              </a:spcAft>
              <a:buSzPts val="3200"/>
              <a:buNone/>
            </a:pPr>
            <a:endParaRPr/>
          </a:p>
          <a:p>
            <a:pPr marL="342900" lvl="0" indent="-139700" algn="l" rtl="0">
              <a:spcBef>
                <a:spcPts val="640"/>
              </a:spcBef>
              <a:spcAft>
                <a:spcPts val="0"/>
              </a:spcAft>
              <a:buSzPts val="3200"/>
              <a:buNone/>
            </a:pP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p:txBody>
      </p:sp>
      <p:sp>
        <p:nvSpPr>
          <p:cNvPr id="897" name="Google Shape;897;p120"/>
          <p:cNvSpPr txBox="1"/>
          <p:nvPr/>
        </p:nvSpPr>
        <p:spPr>
          <a:xfrm>
            <a:off x="609600" y="4684067"/>
            <a:ext cx="7924800" cy="307800"/>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n" sz="1400" b="0" i="0" u="none" strike="noStrike" cap="none">
                <a:solidFill>
                  <a:schemeClr val="dk1"/>
                </a:solidFill>
                <a:latin typeface="Arial"/>
                <a:ea typeface="Arial"/>
                <a:cs typeface="Arial"/>
                <a:sym typeface="Arial"/>
              </a:rPr>
              <a:t>Meyers, 2011</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21"/>
          <p:cNvSpPr txBox="1">
            <a:spLocks noGrp="1"/>
          </p:cNvSpPr>
          <p:nvPr>
            <p:ph type="title"/>
          </p:nvPr>
        </p:nvSpPr>
        <p:spPr>
          <a:xfrm>
            <a:off x="628650" y="205375"/>
            <a:ext cx="8221500" cy="74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 sz="2700" b="1"/>
              <a:t>Community Reinforcement and Family Training (CRAFT)</a:t>
            </a:r>
            <a:endParaRPr sz="3200"/>
          </a:p>
        </p:txBody>
      </p:sp>
      <p:sp>
        <p:nvSpPr>
          <p:cNvPr id="903" name="Google Shape;903;p121"/>
          <p:cNvSpPr txBox="1">
            <a:spLocks noGrp="1"/>
          </p:cNvSpPr>
          <p:nvPr>
            <p:ph type="body" idx="1"/>
          </p:nvPr>
        </p:nvSpPr>
        <p:spPr>
          <a:xfrm>
            <a:off x="628650" y="1026914"/>
            <a:ext cx="7886700" cy="244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endParaRPr/>
          </a:p>
          <a:p>
            <a:pPr marL="342900" lvl="0" indent="-342900" algn="l" rtl="0">
              <a:spcBef>
                <a:spcPts val="480"/>
              </a:spcBef>
              <a:spcAft>
                <a:spcPts val="0"/>
              </a:spcAft>
              <a:buSzPts val="2400"/>
              <a:buChar char="•"/>
            </a:pPr>
            <a:r>
              <a:rPr lang="en" sz="2400"/>
              <a:t>Shown to promote engagement in treatment in up to 2/3 of treatment-resistant people</a:t>
            </a:r>
            <a:endParaRPr/>
          </a:p>
          <a:p>
            <a:pPr marL="342900" lvl="0" indent="-342900" algn="l" rtl="0">
              <a:spcBef>
                <a:spcPts val="480"/>
              </a:spcBef>
              <a:spcAft>
                <a:spcPts val="0"/>
              </a:spcAft>
              <a:buSzPts val="2400"/>
              <a:buChar char="•"/>
            </a:pPr>
            <a:r>
              <a:rPr lang="en" sz="2400"/>
              <a:t>Enhances happiness of concerned significant others (i.e. family members)</a:t>
            </a:r>
            <a:endParaRPr sz="2400"/>
          </a:p>
          <a:p>
            <a:pPr marL="342900" lvl="0" indent="-139700" algn="l" rtl="0">
              <a:spcBef>
                <a:spcPts val="640"/>
              </a:spcBef>
              <a:spcAft>
                <a:spcPts val="0"/>
              </a:spcAft>
              <a:buSzPts val="3200"/>
              <a:buNone/>
            </a:pPr>
            <a:endParaRPr/>
          </a:p>
          <a:p>
            <a:pPr marL="342900" lvl="0" indent="-139700" algn="l" rtl="0">
              <a:spcBef>
                <a:spcPts val="640"/>
              </a:spcBef>
              <a:spcAft>
                <a:spcPts val="0"/>
              </a:spcAft>
              <a:buSzPts val="3200"/>
              <a:buNone/>
            </a:pP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p:txBody>
      </p:sp>
      <p:sp>
        <p:nvSpPr>
          <p:cNvPr id="904" name="Google Shape;904;p121"/>
          <p:cNvSpPr txBox="1"/>
          <p:nvPr/>
        </p:nvSpPr>
        <p:spPr>
          <a:xfrm>
            <a:off x="609600" y="4684067"/>
            <a:ext cx="7924800" cy="307800"/>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n" sz="1400" b="0" i="0" u="none" strike="noStrike" cap="none">
                <a:solidFill>
                  <a:schemeClr val="dk1"/>
                </a:solidFill>
                <a:latin typeface="Arial"/>
                <a:ea typeface="Arial"/>
                <a:cs typeface="Arial"/>
                <a:sym typeface="Arial"/>
              </a:rPr>
              <a:t>Meyers, 2011</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22"/>
          <p:cNvSpPr txBox="1">
            <a:spLocks noGrp="1"/>
          </p:cNvSpPr>
          <p:nvPr>
            <p:ph type="title"/>
          </p:nvPr>
        </p:nvSpPr>
        <p:spPr>
          <a:xfrm>
            <a:off x="628650" y="205375"/>
            <a:ext cx="8106600" cy="74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 sz="2700" b="1"/>
              <a:t>Community Reinforcement and Family Training (CRAFT) </a:t>
            </a:r>
            <a:endParaRPr sz="3200"/>
          </a:p>
        </p:txBody>
      </p:sp>
      <p:sp>
        <p:nvSpPr>
          <p:cNvPr id="910" name="Google Shape;910;p122"/>
          <p:cNvSpPr txBox="1">
            <a:spLocks noGrp="1"/>
          </p:cNvSpPr>
          <p:nvPr>
            <p:ph type="body" idx="1"/>
          </p:nvPr>
        </p:nvSpPr>
        <p:spPr>
          <a:xfrm>
            <a:off x="628650" y="1026931"/>
            <a:ext cx="7886700" cy="3762300"/>
          </a:xfrm>
          <a:prstGeom prst="rect">
            <a:avLst/>
          </a:prstGeom>
          <a:noFill/>
          <a:ln>
            <a:noFill/>
          </a:ln>
        </p:spPr>
        <p:txBody>
          <a:bodyPr spcFirstLastPara="1" wrap="square" lIns="91425" tIns="45700" rIns="91425" bIns="45700" anchor="t" anchorCtr="0">
            <a:noAutofit/>
          </a:bodyPr>
          <a:lstStyle/>
          <a:p>
            <a:pPr marL="0" lvl="0" indent="0" algn="l" rtl="0">
              <a:spcBef>
                <a:spcPts val="480"/>
              </a:spcBef>
              <a:spcAft>
                <a:spcPts val="0"/>
              </a:spcAft>
              <a:buNone/>
            </a:pPr>
            <a:r>
              <a:rPr lang="en" sz="2400"/>
              <a:t>Example:</a:t>
            </a:r>
            <a:endParaRPr/>
          </a:p>
          <a:p>
            <a:pPr marL="742950" lvl="1" indent="-285750" algn="l" rtl="0">
              <a:spcBef>
                <a:spcPts val="480"/>
              </a:spcBef>
              <a:spcAft>
                <a:spcPts val="0"/>
              </a:spcAft>
              <a:buSzPts val="2400"/>
              <a:buChar char="•"/>
            </a:pPr>
            <a:r>
              <a:rPr lang="en" sz="2400"/>
              <a:t>Mary, a 19 year old young woman with opioid use disorder (OUD) lives with her mother and is not interested in treatment for her OUD.</a:t>
            </a:r>
            <a:endParaRPr/>
          </a:p>
          <a:p>
            <a:pPr marL="742950" lvl="1" indent="-285750" algn="l" rtl="0">
              <a:spcBef>
                <a:spcPts val="480"/>
              </a:spcBef>
              <a:spcAft>
                <a:spcPts val="0"/>
              </a:spcAft>
              <a:buSzPts val="2400"/>
              <a:buChar char="•"/>
            </a:pPr>
            <a:r>
              <a:rPr lang="en" sz="2400"/>
              <a:t>The two women have a tradition of having Sunday breakfast together every week at 9:00am, which they both enjoy. </a:t>
            </a:r>
            <a:endParaRPr/>
          </a:p>
          <a:p>
            <a:pPr marL="742950" lvl="1" indent="-285750" algn="l" rtl="0">
              <a:spcBef>
                <a:spcPts val="480"/>
              </a:spcBef>
              <a:spcAft>
                <a:spcPts val="0"/>
              </a:spcAft>
              <a:buSzPts val="2400"/>
              <a:buChar char="•"/>
            </a:pPr>
            <a:r>
              <a:rPr lang="en" sz="2400"/>
              <a:t>When Mary uses opioids on weekends, she typically doesn’t come home or doesn’t wake up early enough for breakfast. </a:t>
            </a: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123"/>
          <p:cNvSpPr txBox="1">
            <a:spLocks noGrp="1"/>
          </p:cNvSpPr>
          <p:nvPr>
            <p:ph type="title"/>
          </p:nvPr>
        </p:nvSpPr>
        <p:spPr>
          <a:xfrm>
            <a:off x="628650" y="205375"/>
            <a:ext cx="8212200" cy="74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 sz="2700" b="1"/>
              <a:t>Community Reinforcement and Family Training (CRAFT)</a:t>
            </a:r>
            <a:endParaRPr sz="3200"/>
          </a:p>
        </p:txBody>
      </p:sp>
      <p:sp>
        <p:nvSpPr>
          <p:cNvPr id="916" name="Google Shape;916;p123"/>
          <p:cNvSpPr txBox="1">
            <a:spLocks noGrp="1"/>
          </p:cNvSpPr>
          <p:nvPr>
            <p:ph type="body" idx="1"/>
          </p:nvPr>
        </p:nvSpPr>
        <p:spPr>
          <a:xfrm>
            <a:off x="628650" y="1026914"/>
            <a:ext cx="7886700" cy="2447700"/>
          </a:xfrm>
          <a:prstGeom prst="rect">
            <a:avLst/>
          </a:prstGeom>
          <a:noFill/>
          <a:ln>
            <a:noFill/>
          </a:ln>
        </p:spPr>
        <p:txBody>
          <a:bodyPr spcFirstLastPara="1" wrap="square" lIns="91425" tIns="45700" rIns="91425" bIns="45700" anchor="t" anchorCtr="0">
            <a:noAutofit/>
          </a:bodyPr>
          <a:lstStyle/>
          <a:p>
            <a:pPr marL="0" lvl="0" indent="0" algn="l" rtl="0">
              <a:spcBef>
                <a:spcPts val="480"/>
              </a:spcBef>
              <a:spcAft>
                <a:spcPts val="0"/>
              </a:spcAft>
              <a:buNone/>
            </a:pPr>
            <a:r>
              <a:rPr lang="en" sz="2400"/>
              <a:t>Example:</a:t>
            </a:r>
            <a:endParaRPr/>
          </a:p>
          <a:p>
            <a:pPr marL="742950" lvl="1" indent="-285750" algn="l" rtl="0">
              <a:spcBef>
                <a:spcPts val="480"/>
              </a:spcBef>
              <a:spcAft>
                <a:spcPts val="0"/>
              </a:spcAft>
              <a:buSzPts val="2400"/>
              <a:buChar char="•"/>
            </a:pPr>
            <a:r>
              <a:rPr lang="en" sz="2400"/>
              <a:t>Previously, Mary’s mother would wait for Mary to come home on Sunday and cook a nice breakfast despite feeling frustrated about Mary’s late arrival. </a:t>
            </a:r>
            <a:endParaRPr/>
          </a:p>
          <a:p>
            <a:pPr marL="742950" lvl="1" indent="-285750" algn="l" rtl="0">
              <a:spcBef>
                <a:spcPts val="480"/>
              </a:spcBef>
              <a:spcAft>
                <a:spcPts val="0"/>
              </a:spcAft>
              <a:buSzPts val="2400"/>
              <a:buChar char="•"/>
            </a:pPr>
            <a:r>
              <a:rPr lang="en" sz="2400"/>
              <a:t>After CRAFT, Mary’s mother has a new strategy: If Mary isn’t home in time for 9:00am breakfast, she goes out for breakfast with a friend or goes to a yoga class.</a:t>
            </a:r>
            <a:endParaRPr/>
          </a:p>
          <a:p>
            <a:pPr marL="1143000" lvl="2" indent="-228600" algn="l" rtl="0">
              <a:spcBef>
                <a:spcPts val="400"/>
              </a:spcBef>
              <a:spcAft>
                <a:spcPts val="0"/>
              </a:spcAft>
              <a:buSzPts val="2000"/>
              <a:buChar char="•"/>
            </a:pPr>
            <a:r>
              <a:rPr lang="en" sz="2000"/>
              <a:t>Mary is on her own for breakfast and Mary’s mother gets to do something that makes her happy!</a:t>
            </a: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p:txBody>
      </p:sp>
      <p:sp>
        <p:nvSpPr>
          <p:cNvPr id="917" name="Google Shape;917;p123"/>
          <p:cNvSpPr txBox="1"/>
          <p:nvPr/>
        </p:nvSpPr>
        <p:spPr>
          <a:xfrm>
            <a:off x="609600" y="4684067"/>
            <a:ext cx="7924800" cy="307800"/>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n" sz="1400" b="0" i="0" u="none" strike="noStrike" cap="none">
                <a:solidFill>
                  <a:schemeClr val="dk1"/>
                </a:solidFill>
                <a:latin typeface="Arial"/>
                <a:ea typeface="Arial"/>
                <a:cs typeface="Arial"/>
                <a:sym typeface="Arial"/>
              </a:rPr>
              <a:t>Meyers, 2011</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124"/>
          <p:cNvSpPr txBox="1">
            <a:spLocks noGrp="1"/>
          </p:cNvSpPr>
          <p:nvPr>
            <p:ph type="title"/>
          </p:nvPr>
        </p:nvSpPr>
        <p:spPr>
          <a:xfrm>
            <a:off x="307750" y="721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References</a:t>
            </a:r>
            <a:endParaRPr/>
          </a:p>
        </p:txBody>
      </p:sp>
      <p:sp>
        <p:nvSpPr>
          <p:cNvPr id="923" name="Google Shape;923;p124"/>
          <p:cNvSpPr txBox="1">
            <a:spLocks noGrp="1"/>
          </p:cNvSpPr>
          <p:nvPr>
            <p:ph type="body" idx="1"/>
          </p:nvPr>
        </p:nvSpPr>
        <p:spPr>
          <a:xfrm>
            <a:off x="348400" y="940050"/>
            <a:ext cx="8130300" cy="3263400"/>
          </a:xfrm>
          <a:prstGeom prst="rect">
            <a:avLst/>
          </a:prstGeom>
        </p:spPr>
        <p:txBody>
          <a:bodyPr spcFirstLastPara="1" wrap="square" lIns="68575" tIns="34275" rIns="68575" bIns="34275" anchor="t" anchorCtr="0">
            <a:noAutofit/>
          </a:bodyPr>
          <a:lstStyle/>
          <a:p>
            <a:pPr marL="457200" lvl="0" indent="-298450" algn="l" rtl="0">
              <a:lnSpc>
                <a:spcPct val="100000"/>
              </a:lnSpc>
              <a:spcBef>
                <a:spcPts val="0"/>
              </a:spcBef>
              <a:spcAft>
                <a:spcPts val="0"/>
              </a:spcAft>
              <a:buSzPts val="1100"/>
              <a:buFont typeface="Calibri"/>
              <a:buChar char="•"/>
            </a:pPr>
            <a:r>
              <a:rPr lang="en" sz="1100"/>
              <a:t>Dennis, M.; Babor, T.F.; Roebuck, C.; and Donaldson, J. Changing the focus: The case for recognizing and treating cannabis use disorders. Addiction 97:(s1):4–15, 2002.</a:t>
            </a:r>
            <a:endParaRPr sz="1100"/>
          </a:p>
          <a:p>
            <a:pPr marL="457200" lvl="0" indent="-298450" algn="l" rtl="0">
              <a:lnSpc>
                <a:spcPct val="100000"/>
              </a:lnSpc>
              <a:spcBef>
                <a:spcPts val="0"/>
              </a:spcBef>
              <a:spcAft>
                <a:spcPts val="0"/>
              </a:spcAft>
              <a:buSzPts val="1100"/>
              <a:buFont typeface="Calibri"/>
              <a:buChar char="•"/>
            </a:pPr>
            <a:r>
              <a:rPr lang="en" sz="1100"/>
              <a:t>McCabe, S.E.; West, B.T.; Morales, M.; Cranford, J.A.; and Boyd, C.J. Does early onset of non-medical use of prescription drugs predict subsequent prescription drug abuse and dependence? Results from a national study. Addiction 102(12):1920–1930, 2007.</a:t>
            </a:r>
            <a:endParaRPr sz="1100"/>
          </a:p>
          <a:p>
            <a:pPr marL="457200" lvl="0" indent="-298450" algn="l" rtl="0">
              <a:lnSpc>
                <a:spcPct val="100000"/>
              </a:lnSpc>
              <a:spcBef>
                <a:spcPts val="0"/>
              </a:spcBef>
              <a:spcAft>
                <a:spcPts val="0"/>
              </a:spcAft>
              <a:buSzPts val="1100"/>
              <a:buFont typeface="Calibri"/>
              <a:buChar char="•"/>
            </a:pPr>
            <a:r>
              <a:rPr lang="en" sz="1100"/>
              <a:t>Dennis, M., &amp; Scott, C. K. (2007). Managing addiction as a chronic condition. Addiction Science &amp; Clinical Practice, 4(1), 45.</a:t>
            </a:r>
            <a:endParaRPr sz="1100"/>
          </a:p>
          <a:p>
            <a:pPr marL="457200" lvl="0" indent="-298450" algn="l" rtl="0">
              <a:lnSpc>
                <a:spcPct val="100000"/>
              </a:lnSpc>
              <a:spcBef>
                <a:spcPts val="0"/>
              </a:spcBef>
              <a:spcAft>
                <a:spcPts val="0"/>
              </a:spcAft>
              <a:buSzPts val="1100"/>
              <a:buFont typeface="Calibri"/>
              <a:buChar char="•"/>
            </a:pPr>
            <a:r>
              <a:rPr lang="en" sz="1100"/>
              <a:t>Tanner-Smith, E. E., Wilson, S. J., &amp; Lipsey, M. W. (2013). The comparative effectiveness of outpatient treatment for adolescent substance abuse: A meta-analysis. Journal of substance abuse treatment, 44(2), 145-158.: </a:t>
            </a:r>
            <a:r>
              <a:rPr lang="en" sz="1100" u="sng">
                <a:solidFill>
                  <a:schemeClr val="hlink"/>
                </a:solidFill>
                <a:hlinkClick r:id="rId3"/>
              </a:rPr>
              <a:t>https://reader.elsevier.com/reader/sd/pii/S0740547212001055?token=ED01A398B7F9AAF267D482D923988F219AA4495CDBC5E3576197002FF07856064A26F91E20E82E5519E707ADDA579240</a:t>
            </a:r>
            <a:endParaRPr sz="1100"/>
          </a:p>
          <a:p>
            <a:pPr marL="457200" lvl="0" indent="-298450" algn="l" rtl="0">
              <a:lnSpc>
                <a:spcPct val="100000"/>
              </a:lnSpc>
              <a:spcBef>
                <a:spcPts val="800"/>
              </a:spcBef>
              <a:spcAft>
                <a:spcPts val="0"/>
              </a:spcAft>
              <a:buSzPts val="1100"/>
              <a:buFont typeface="Calibri"/>
              <a:buChar char="•"/>
            </a:pPr>
            <a:r>
              <a:rPr lang="en" sz="1100"/>
              <a:t>Mericle, A. A., Arria, A. M., Meyers, K., Cacciola, J., Winters, K. C., &amp; Kirby, K. (2015). National trends in adolescent substance use disorders and treatment availability: 2003–2010. Journal of child &amp; adolescent substance abuse, 24(5), 255-263.</a:t>
            </a:r>
            <a:endParaRPr sz="1100"/>
          </a:p>
          <a:p>
            <a:pPr marL="457200" lvl="0" indent="-298450" algn="l" rtl="0">
              <a:lnSpc>
                <a:spcPct val="100000"/>
              </a:lnSpc>
              <a:spcBef>
                <a:spcPts val="0"/>
              </a:spcBef>
              <a:spcAft>
                <a:spcPts val="0"/>
              </a:spcAft>
              <a:buSzPts val="1100"/>
              <a:buFont typeface="Calibri"/>
              <a:buChar char="•"/>
            </a:pPr>
            <a:r>
              <a:rPr lang="en" sz="1100"/>
              <a:t>Neinstein, L. S. (Ed.). (2016). Adolescent health care: a practical guide (Sixth Edition). Lippincott Williams &amp; Wilkins.</a:t>
            </a:r>
            <a:endParaRPr sz="1100"/>
          </a:p>
          <a:p>
            <a:pPr marL="457200" lvl="0" indent="-298450" algn="l" rtl="0">
              <a:lnSpc>
                <a:spcPct val="100000"/>
              </a:lnSpc>
              <a:spcBef>
                <a:spcPts val="0"/>
              </a:spcBef>
              <a:spcAft>
                <a:spcPts val="0"/>
              </a:spcAft>
              <a:buSzPts val="1100"/>
              <a:buFont typeface="Calibri"/>
              <a:buChar char="•"/>
            </a:pPr>
            <a:r>
              <a:rPr lang="en" sz="1100">
                <a:solidFill>
                  <a:srgbClr val="222222"/>
                </a:solidFill>
                <a:highlight>
                  <a:schemeClr val="lt1"/>
                </a:highlight>
              </a:rPr>
              <a:t>Becan, J. E., Knight, D. K., Crawley, R. D., Joe, G. W., &amp; Flynn, P. M. (2015). Effectiveness of the Treatment Readiness and Induction Program for increasing adolescent motivation for change. </a:t>
            </a:r>
            <a:r>
              <a:rPr lang="en" sz="1100" i="1">
                <a:solidFill>
                  <a:srgbClr val="222222"/>
                </a:solidFill>
                <a:highlight>
                  <a:schemeClr val="lt1"/>
                </a:highlight>
              </a:rPr>
              <a:t>Journal of substance abuse treatment</a:t>
            </a:r>
            <a:r>
              <a:rPr lang="en" sz="1100">
                <a:solidFill>
                  <a:srgbClr val="222222"/>
                </a:solidFill>
                <a:highlight>
                  <a:schemeClr val="lt1"/>
                </a:highlight>
              </a:rPr>
              <a:t>, </a:t>
            </a:r>
            <a:r>
              <a:rPr lang="en" sz="1100" i="1">
                <a:solidFill>
                  <a:srgbClr val="222222"/>
                </a:solidFill>
                <a:highlight>
                  <a:schemeClr val="lt1"/>
                </a:highlight>
              </a:rPr>
              <a:t>50</a:t>
            </a:r>
            <a:r>
              <a:rPr lang="en" sz="1100">
                <a:solidFill>
                  <a:srgbClr val="222222"/>
                </a:solidFill>
                <a:highlight>
                  <a:schemeClr val="lt1"/>
                </a:highlight>
              </a:rPr>
              <a:t>, 38-49.</a:t>
            </a:r>
            <a:endParaRPr sz="1100">
              <a:solidFill>
                <a:srgbClr val="222222"/>
              </a:solidFill>
              <a:highlight>
                <a:schemeClr val="lt1"/>
              </a:highlight>
            </a:endParaRPr>
          </a:p>
          <a:p>
            <a:pPr marL="457200" lvl="0" indent="-298450" algn="l" rtl="0">
              <a:lnSpc>
                <a:spcPct val="100000"/>
              </a:lnSpc>
              <a:spcBef>
                <a:spcPts val="0"/>
              </a:spcBef>
              <a:spcAft>
                <a:spcPts val="0"/>
              </a:spcAft>
              <a:buSzPts val="1100"/>
              <a:buFont typeface="Calibri"/>
              <a:buChar char="•"/>
            </a:pPr>
            <a:r>
              <a:rPr lang="en" sz="1100">
                <a:solidFill>
                  <a:srgbClr val="222222"/>
                </a:solidFill>
                <a:highlight>
                  <a:schemeClr val="lt1"/>
                </a:highlight>
              </a:rPr>
              <a:t>Titus, J. C., &amp; Dennis, M. L. (2006). Cannabis youth treatment intervention: Preliminary findings and implications. </a:t>
            </a:r>
            <a:r>
              <a:rPr lang="en" sz="1100" i="1">
                <a:solidFill>
                  <a:srgbClr val="222222"/>
                </a:solidFill>
                <a:highlight>
                  <a:schemeClr val="lt1"/>
                </a:highlight>
              </a:rPr>
              <a:t>Adolescent substance abuse: Research and clinical advances</a:t>
            </a:r>
            <a:r>
              <a:rPr lang="en" sz="1100">
                <a:solidFill>
                  <a:srgbClr val="222222"/>
                </a:solidFill>
                <a:highlight>
                  <a:schemeClr val="lt1"/>
                </a:highlight>
              </a:rPr>
              <a:t>, 104-126.</a:t>
            </a:r>
            <a:endParaRPr sz="1100">
              <a:solidFill>
                <a:srgbClr val="222222"/>
              </a:solidFill>
              <a:highlight>
                <a:schemeClr val="lt1"/>
              </a:highlight>
            </a:endParaRPr>
          </a:p>
          <a:p>
            <a:pPr marL="457200" lvl="0" indent="-298450" algn="l" rtl="0">
              <a:lnSpc>
                <a:spcPct val="100000"/>
              </a:lnSpc>
              <a:spcBef>
                <a:spcPts val="0"/>
              </a:spcBef>
              <a:spcAft>
                <a:spcPts val="0"/>
              </a:spcAft>
              <a:buSzPts val="1100"/>
              <a:buFont typeface="Calibri"/>
              <a:buChar char="•"/>
            </a:pPr>
            <a:r>
              <a:rPr lang="en" sz="1100">
                <a:solidFill>
                  <a:srgbClr val="222222"/>
                </a:solidFill>
                <a:highlight>
                  <a:schemeClr val="lt1"/>
                </a:highlight>
              </a:rPr>
              <a:t>Wu, L. T., Blazer, D. G., Li, T. K., &amp; Woody, G. E. (2011). Treatment use and barriers among adolescents with prescription opioid use disorders. </a:t>
            </a:r>
            <a:r>
              <a:rPr lang="en" sz="1100" i="1">
                <a:solidFill>
                  <a:srgbClr val="222222"/>
                </a:solidFill>
                <a:highlight>
                  <a:schemeClr val="lt1"/>
                </a:highlight>
              </a:rPr>
              <a:t>Addictive behaviors</a:t>
            </a:r>
            <a:r>
              <a:rPr lang="en" sz="1100">
                <a:solidFill>
                  <a:srgbClr val="222222"/>
                </a:solidFill>
                <a:highlight>
                  <a:schemeClr val="lt1"/>
                </a:highlight>
              </a:rPr>
              <a:t>, </a:t>
            </a:r>
            <a:r>
              <a:rPr lang="en" sz="1100" i="1">
                <a:solidFill>
                  <a:srgbClr val="222222"/>
                </a:solidFill>
                <a:highlight>
                  <a:schemeClr val="lt1"/>
                </a:highlight>
              </a:rPr>
              <a:t>36</a:t>
            </a:r>
            <a:r>
              <a:rPr lang="en" sz="1100">
                <a:solidFill>
                  <a:srgbClr val="222222"/>
                </a:solidFill>
                <a:highlight>
                  <a:schemeClr val="lt1"/>
                </a:highlight>
              </a:rPr>
              <a:t>(12), 1233-1239.</a:t>
            </a:r>
            <a:endParaRPr sz="1100">
              <a:solidFill>
                <a:srgbClr val="222222"/>
              </a:solidFill>
              <a:highlight>
                <a:schemeClr val="lt1"/>
              </a:highlight>
            </a:endParaRPr>
          </a:p>
          <a:p>
            <a:pPr marL="457200" lvl="0" indent="-298450" algn="l" rtl="0">
              <a:lnSpc>
                <a:spcPct val="100000"/>
              </a:lnSpc>
              <a:spcBef>
                <a:spcPts val="0"/>
              </a:spcBef>
              <a:spcAft>
                <a:spcPts val="0"/>
              </a:spcAft>
              <a:buSzPts val="1100"/>
              <a:buFont typeface="Calibri"/>
              <a:buChar char="•"/>
            </a:pPr>
            <a:r>
              <a:rPr lang="en" sz="1100">
                <a:solidFill>
                  <a:srgbClr val="222222"/>
                </a:solidFill>
                <a:highlight>
                  <a:schemeClr val="lt1"/>
                </a:highlight>
              </a:rPr>
              <a:t>Campbell, C. I., Weisner, C., &amp; Sterling, S. (2006). Adolescents entering chemical dependency treatment in private managed care: ethnic differences in treatment initiation and retention. </a:t>
            </a:r>
            <a:r>
              <a:rPr lang="en" sz="1100" i="1">
                <a:solidFill>
                  <a:srgbClr val="222222"/>
                </a:solidFill>
                <a:highlight>
                  <a:schemeClr val="lt1"/>
                </a:highlight>
              </a:rPr>
              <a:t>Journal of Adolescent Health</a:t>
            </a:r>
            <a:r>
              <a:rPr lang="en" sz="1100">
                <a:solidFill>
                  <a:srgbClr val="222222"/>
                </a:solidFill>
                <a:highlight>
                  <a:schemeClr val="lt1"/>
                </a:highlight>
              </a:rPr>
              <a:t>, </a:t>
            </a:r>
            <a:r>
              <a:rPr lang="en" sz="1100" i="1">
                <a:solidFill>
                  <a:srgbClr val="222222"/>
                </a:solidFill>
                <a:highlight>
                  <a:schemeClr val="lt1"/>
                </a:highlight>
              </a:rPr>
              <a:t>38</a:t>
            </a:r>
            <a:r>
              <a:rPr lang="en" sz="1100">
                <a:solidFill>
                  <a:srgbClr val="222222"/>
                </a:solidFill>
                <a:highlight>
                  <a:schemeClr val="lt1"/>
                </a:highlight>
              </a:rPr>
              <a:t>(4), 343-350.</a:t>
            </a:r>
            <a:endParaRPr sz="11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25"/>
          <p:cNvSpPr txBox="1">
            <a:spLocks noGrp="1"/>
          </p:cNvSpPr>
          <p:nvPr>
            <p:ph type="title"/>
          </p:nvPr>
        </p:nvSpPr>
        <p:spPr>
          <a:xfrm>
            <a:off x="335250" y="7211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References</a:t>
            </a:r>
            <a:endParaRPr/>
          </a:p>
        </p:txBody>
      </p:sp>
      <p:sp>
        <p:nvSpPr>
          <p:cNvPr id="929" name="Google Shape;929;p125"/>
          <p:cNvSpPr txBox="1">
            <a:spLocks noGrp="1"/>
          </p:cNvSpPr>
          <p:nvPr>
            <p:ph type="body" idx="1"/>
          </p:nvPr>
        </p:nvSpPr>
        <p:spPr>
          <a:xfrm>
            <a:off x="628650" y="864969"/>
            <a:ext cx="7886700" cy="3263400"/>
          </a:xfrm>
          <a:prstGeom prst="rect">
            <a:avLst/>
          </a:prstGeom>
        </p:spPr>
        <p:txBody>
          <a:bodyPr spcFirstLastPara="1" wrap="square" lIns="68575" tIns="34275" rIns="68575" bIns="34275" anchor="t" anchorCtr="0">
            <a:noAutofit/>
          </a:bodyPr>
          <a:lstStyle/>
          <a:p>
            <a:pPr marL="457200" lvl="0" indent="-298450" algn="l" rtl="0">
              <a:lnSpc>
                <a:spcPct val="100000"/>
              </a:lnSpc>
              <a:spcBef>
                <a:spcPts val="0"/>
              </a:spcBef>
              <a:spcAft>
                <a:spcPts val="0"/>
              </a:spcAft>
              <a:buSzPts val="1100"/>
              <a:buFont typeface="Calibri"/>
              <a:buChar char="•"/>
            </a:pPr>
            <a:r>
              <a:rPr lang="en" sz="1100">
                <a:solidFill>
                  <a:srgbClr val="222222"/>
                </a:solidFill>
                <a:highlight>
                  <a:schemeClr val="lt1"/>
                </a:highlight>
              </a:rPr>
              <a:t>Jaycox, L. H., Ebener, P., Damesek, L., &amp; Becker, K. (2004). Trauma exposure and retention in adolescent substance abuse treatment. </a:t>
            </a:r>
            <a:r>
              <a:rPr lang="en" sz="1100" i="1">
                <a:solidFill>
                  <a:srgbClr val="222222"/>
                </a:solidFill>
                <a:highlight>
                  <a:schemeClr val="lt1"/>
                </a:highlight>
              </a:rPr>
              <a:t>Journal of Traumatic Stress: Official Publication of The International Society for Traumatic Stress Studies</a:t>
            </a:r>
            <a:r>
              <a:rPr lang="en" sz="1100">
                <a:solidFill>
                  <a:srgbClr val="222222"/>
                </a:solidFill>
                <a:highlight>
                  <a:schemeClr val="lt1"/>
                </a:highlight>
              </a:rPr>
              <a:t>, </a:t>
            </a:r>
            <a:r>
              <a:rPr lang="en" sz="1100" i="1">
                <a:solidFill>
                  <a:srgbClr val="222222"/>
                </a:solidFill>
                <a:highlight>
                  <a:schemeClr val="lt1"/>
                </a:highlight>
              </a:rPr>
              <a:t>17</a:t>
            </a:r>
            <a:r>
              <a:rPr lang="en" sz="1100">
                <a:solidFill>
                  <a:srgbClr val="222222"/>
                </a:solidFill>
                <a:highlight>
                  <a:schemeClr val="lt1"/>
                </a:highlight>
              </a:rPr>
              <a:t>(2), 113-121.</a:t>
            </a:r>
            <a:endParaRPr sz="1100">
              <a:solidFill>
                <a:srgbClr val="222222"/>
              </a:solidFill>
              <a:highlight>
                <a:schemeClr val="lt1"/>
              </a:highlight>
            </a:endParaRPr>
          </a:p>
          <a:p>
            <a:pPr marL="457200" lvl="0" indent="-298450" algn="l" rtl="0">
              <a:lnSpc>
                <a:spcPct val="100000"/>
              </a:lnSpc>
              <a:spcBef>
                <a:spcPts val="0"/>
              </a:spcBef>
              <a:spcAft>
                <a:spcPts val="0"/>
              </a:spcAft>
              <a:buSzPts val="1100"/>
              <a:buFont typeface="Calibri"/>
              <a:buChar char="•"/>
            </a:pPr>
            <a:r>
              <a:rPr lang="en" sz="1100">
                <a:solidFill>
                  <a:srgbClr val="222222"/>
                </a:solidFill>
                <a:highlight>
                  <a:schemeClr val="lt1"/>
                </a:highlight>
              </a:rPr>
              <a:t>Battjes, R. J., Gordon, M. S., O'Grady, K. E., &amp; Kinlock, T. W. (2004). Predicting retention of adolescents in substance abuse treatment. </a:t>
            </a:r>
            <a:r>
              <a:rPr lang="en" sz="1100" i="1">
                <a:solidFill>
                  <a:srgbClr val="222222"/>
                </a:solidFill>
                <a:highlight>
                  <a:schemeClr val="lt1"/>
                </a:highlight>
              </a:rPr>
              <a:t>Addictive Behaviors</a:t>
            </a:r>
            <a:r>
              <a:rPr lang="en" sz="1100">
                <a:solidFill>
                  <a:srgbClr val="222222"/>
                </a:solidFill>
                <a:highlight>
                  <a:schemeClr val="lt1"/>
                </a:highlight>
              </a:rPr>
              <a:t>, </a:t>
            </a:r>
            <a:r>
              <a:rPr lang="en" sz="1100" i="1">
                <a:solidFill>
                  <a:srgbClr val="222222"/>
                </a:solidFill>
                <a:highlight>
                  <a:schemeClr val="lt1"/>
                </a:highlight>
              </a:rPr>
              <a:t>29</a:t>
            </a:r>
            <a:r>
              <a:rPr lang="en" sz="1100">
                <a:solidFill>
                  <a:srgbClr val="222222"/>
                </a:solidFill>
                <a:highlight>
                  <a:schemeClr val="lt1"/>
                </a:highlight>
              </a:rPr>
              <a:t>(5), 1021-1027.</a:t>
            </a:r>
            <a:endParaRPr sz="1100">
              <a:solidFill>
                <a:srgbClr val="222222"/>
              </a:solidFill>
              <a:highlight>
                <a:schemeClr val="lt1"/>
              </a:highlight>
            </a:endParaRPr>
          </a:p>
          <a:p>
            <a:pPr marL="457200" lvl="0" indent="-298450" algn="l" rtl="0">
              <a:lnSpc>
                <a:spcPct val="100000"/>
              </a:lnSpc>
              <a:spcBef>
                <a:spcPts val="0"/>
              </a:spcBef>
              <a:spcAft>
                <a:spcPts val="0"/>
              </a:spcAft>
              <a:buSzPts val="1100"/>
              <a:buFont typeface="Calibri"/>
              <a:buChar char="•"/>
            </a:pPr>
            <a:r>
              <a:rPr lang="en" sz="1100">
                <a:solidFill>
                  <a:srgbClr val="222222"/>
                </a:solidFill>
                <a:highlight>
                  <a:schemeClr val="lt1"/>
                </a:highlight>
              </a:rPr>
              <a:t>Hadland, S. E., Bagley, S. M., Rodean, J., Silverstein, M., Levy, S., Larochelle, M. R., ... &amp; Zima, B. T. (2018). Receipt of timely addiction treatment and association of early medication treatment with retention in care among youths with opioid use disorder. </a:t>
            </a:r>
            <a:r>
              <a:rPr lang="en" sz="1100" i="1">
                <a:solidFill>
                  <a:srgbClr val="222222"/>
                </a:solidFill>
                <a:highlight>
                  <a:schemeClr val="lt1"/>
                </a:highlight>
              </a:rPr>
              <a:t>JAMA pediatrics</a:t>
            </a:r>
            <a:r>
              <a:rPr lang="en" sz="1100">
                <a:solidFill>
                  <a:srgbClr val="222222"/>
                </a:solidFill>
                <a:highlight>
                  <a:schemeClr val="lt1"/>
                </a:highlight>
              </a:rPr>
              <a:t>, </a:t>
            </a:r>
            <a:r>
              <a:rPr lang="en" sz="1100" i="1">
                <a:solidFill>
                  <a:srgbClr val="222222"/>
                </a:solidFill>
                <a:highlight>
                  <a:schemeClr val="lt1"/>
                </a:highlight>
              </a:rPr>
              <a:t>172</a:t>
            </a:r>
            <a:r>
              <a:rPr lang="en" sz="1100">
                <a:solidFill>
                  <a:srgbClr val="222222"/>
                </a:solidFill>
                <a:highlight>
                  <a:schemeClr val="lt1"/>
                </a:highlight>
              </a:rPr>
              <a:t>(11), 1029-1037.</a:t>
            </a:r>
            <a:endParaRPr sz="1100">
              <a:solidFill>
                <a:srgbClr val="222222"/>
              </a:solidFill>
              <a:highlight>
                <a:schemeClr val="lt1"/>
              </a:highlight>
            </a:endParaRPr>
          </a:p>
          <a:p>
            <a:pPr marL="457200" lvl="0" indent="-298450" algn="l" rtl="0">
              <a:lnSpc>
                <a:spcPct val="100000"/>
              </a:lnSpc>
              <a:spcBef>
                <a:spcPts val="0"/>
              </a:spcBef>
              <a:spcAft>
                <a:spcPts val="0"/>
              </a:spcAft>
              <a:buSzPts val="1100"/>
              <a:buFont typeface="Calibri"/>
              <a:buChar char="•"/>
            </a:pPr>
            <a:r>
              <a:rPr lang="en" sz="1100"/>
              <a:t>Mee-Lee, D., Shulman, G. D., Fishman, M. J., Gastfriend, D. R., Miller, M. M., &amp; Provence, S. M. (2013) The ASAM Criteria: Treatment Criteria for Addictive, Substance-Related, and Co-Occurring Conditions.</a:t>
            </a:r>
            <a:endParaRPr sz="1100">
              <a:solidFill>
                <a:srgbClr val="222222"/>
              </a:solidFill>
              <a:highlight>
                <a:schemeClr val="lt1"/>
              </a:highlight>
            </a:endParaRPr>
          </a:p>
          <a:p>
            <a:pPr marL="457200" lvl="0" indent="-298450" algn="l" rtl="0">
              <a:lnSpc>
                <a:spcPct val="100000"/>
              </a:lnSpc>
              <a:spcBef>
                <a:spcPts val="0"/>
              </a:spcBef>
              <a:spcAft>
                <a:spcPts val="0"/>
              </a:spcAft>
              <a:buSzPts val="1100"/>
              <a:buFont typeface="Calibri"/>
              <a:buChar char="•"/>
            </a:pPr>
            <a:r>
              <a:rPr lang="en" sz="900">
                <a:latin typeface="Arial"/>
                <a:ea typeface="Arial"/>
                <a:cs typeface="Arial"/>
                <a:sym typeface="Arial"/>
              </a:rPr>
              <a:t>The ASAM Criteria, ASAM Continuum </a:t>
            </a:r>
            <a:r>
              <a:rPr lang="en" sz="900" u="sng">
                <a:solidFill>
                  <a:schemeClr val="hlink"/>
                </a:solidFill>
                <a:hlinkClick r:id="rId3"/>
              </a:rPr>
              <a:t>https://www.asamcontinuum.org/knowledgebase/what-are-the-asam-levels-of-care/</a:t>
            </a:r>
            <a:r>
              <a:rPr lang="en" sz="1100">
                <a:solidFill>
                  <a:srgbClr val="222222"/>
                </a:solidFill>
                <a:highlight>
                  <a:schemeClr val="lt1"/>
                </a:highlight>
              </a:rPr>
              <a:t>.</a:t>
            </a:r>
            <a:endParaRPr sz="1100">
              <a:solidFill>
                <a:srgbClr val="222222"/>
              </a:solidFill>
              <a:highlight>
                <a:schemeClr val="lt1"/>
              </a:highlight>
            </a:endParaRPr>
          </a:p>
          <a:p>
            <a:pPr marL="457200" lvl="0" indent="-298450" algn="l" rtl="0">
              <a:lnSpc>
                <a:spcPct val="100000"/>
              </a:lnSpc>
              <a:spcBef>
                <a:spcPts val="0"/>
              </a:spcBef>
              <a:spcAft>
                <a:spcPts val="0"/>
              </a:spcAft>
              <a:buSzPts val="1100"/>
              <a:buFont typeface="Calibri"/>
              <a:buChar char="•"/>
            </a:pPr>
            <a:r>
              <a:rPr lang="en" sz="1100"/>
              <a:t>Substance Abuse and Mental Health Services Administration. (2020). Key substance use and mental health indicators in the United States: Results from the 2019 National Survey on Drug Use and Health (HHS Publication No. PEP20-07-01-001, NSDUH Series H-55). Rockville, MD: Center for Behavioral Health Statistics and Quality, Substance Abuse and Mental Health Services Administration. Retrieved from </a:t>
            </a:r>
            <a:r>
              <a:rPr lang="en" sz="1100" u="sng">
                <a:solidFill>
                  <a:schemeClr val="hlink"/>
                </a:solidFill>
                <a:hlinkClick r:id="rId4"/>
              </a:rPr>
              <a:t>https://www.samhsa.gov/data/</a:t>
            </a:r>
            <a:r>
              <a:rPr lang="en" sz="1100"/>
              <a:t>.</a:t>
            </a:r>
            <a:endParaRPr sz="1100"/>
          </a:p>
          <a:p>
            <a:pPr marL="457200" lvl="0" indent="-298450" algn="l" rtl="0">
              <a:lnSpc>
                <a:spcPct val="100000"/>
              </a:lnSpc>
              <a:spcBef>
                <a:spcPts val="0"/>
              </a:spcBef>
              <a:spcAft>
                <a:spcPts val="0"/>
              </a:spcAft>
              <a:buSzPts val="1100"/>
              <a:buFont typeface="Calibri"/>
              <a:buChar char="•"/>
            </a:pPr>
            <a:r>
              <a:rPr lang="en" sz="1100">
                <a:solidFill>
                  <a:srgbClr val="000000"/>
                </a:solidFill>
                <a:highlight>
                  <a:srgbClr val="FCFCFC"/>
                </a:highlight>
              </a:rPr>
              <a:t>Sterling, S., Valkanoff, T., Hinman, A. </a:t>
            </a:r>
            <a:r>
              <a:rPr lang="en" sz="1100" i="1">
                <a:solidFill>
                  <a:srgbClr val="000000"/>
                </a:solidFill>
                <a:highlight>
                  <a:srgbClr val="FCFCFC"/>
                </a:highlight>
              </a:rPr>
              <a:t>et al.</a:t>
            </a:r>
            <a:r>
              <a:rPr lang="en" sz="1100">
                <a:solidFill>
                  <a:srgbClr val="000000"/>
                </a:solidFill>
                <a:highlight>
                  <a:srgbClr val="FCFCFC"/>
                </a:highlight>
              </a:rPr>
              <a:t> Integrating Substance Use Treatment Into Adolescent Health Care. </a:t>
            </a:r>
            <a:r>
              <a:rPr lang="en" sz="1100" i="1">
                <a:solidFill>
                  <a:srgbClr val="000000"/>
                </a:solidFill>
                <a:highlight>
                  <a:srgbClr val="FCFCFC"/>
                </a:highlight>
              </a:rPr>
              <a:t>Curr Psychiatry Rep</a:t>
            </a:r>
            <a:r>
              <a:rPr lang="en" sz="1100">
                <a:solidFill>
                  <a:srgbClr val="000000"/>
                </a:solidFill>
                <a:highlight>
                  <a:srgbClr val="FCFCFC"/>
                </a:highlight>
              </a:rPr>
              <a:t> 14, 453–461 (2012). </a:t>
            </a:r>
            <a:r>
              <a:rPr lang="en" sz="1100" u="sng">
                <a:solidFill>
                  <a:schemeClr val="hlink"/>
                </a:solidFill>
                <a:highlight>
                  <a:srgbClr val="FCFCFC"/>
                </a:highlight>
                <a:hlinkClick r:id="rId5"/>
              </a:rPr>
              <a:t>https://doi.org/10.1007/s11920-012-0304-9</a:t>
            </a:r>
            <a:r>
              <a:rPr lang="en" sz="1100">
                <a:solidFill>
                  <a:srgbClr val="000000"/>
                </a:solidFill>
                <a:highlight>
                  <a:srgbClr val="FCFCFC"/>
                </a:highlight>
              </a:rPr>
              <a:t>.</a:t>
            </a:r>
            <a:endParaRPr sz="1000">
              <a:solidFill>
                <a:srgbClr val="000000"/>
              </a:solidFill>
            </a:endParaRPr>
          </a:p>
          <a:p>
            <a:pPr marL="457200" lvl="0" indent="-298450" algn="l" rtl="0">
              <a:lnSpc>
                <a:spcPct val="100000"/>
              </a:lnSpc>
              <a:spcBef>
                <a:spcPts val="0"/>
              </a:spcBef>
              <a:spcAft>
                <a:spcPts val="0"/>
              </a:spcAft>
              <a:buSzPts val="1100"/>
              <a:buFont typeface="Calibri"/>
              <a:buChar char="•"/>
            </a:pPr>
            <a:r>
              <a:rPr lang="en" sz="1100"/>
              <a:t>Sterling S, Kline-Simon AH, Jones A, Hartman L, Saba K, Weisner C, Parthasarathy S. Health Care Use Over 3 Years After Adolescent SBIRT. </a:t>
            </a:r>
            <a:r>
              <a:rPr lang="en" sz="1100" i="1"/>
              <a:t>Pediatr. </a:t>
            </a:r>
            <a:r>
              <a:rPr lang="en" sz="1100"/>
              <a:t>2019 May.</a:t>
            </a:r>
            <a:endParaRPr sz="1100"/>
          </a:p>
          <a:p>
            <a:pPr marL="457200" lvl="0" indent="-298450" algn="l" rtl="0">
              <a:lnSpc>
                <a:spcPct val="100000"/>
              </a:lnSpc>
              <a:spcBef>
                <a:spcPts val="0"/>
              </a:spcBef>
              <a:spcAft>
                <a:spcPts val="0"/>
              </a:spcAft>
              <a:buSzPts val="1100"/>
              <a:buFont typeface="Calibri"/>
              <a:buChar char="•"/>
            </a:pPr>
            <a:r>
              <a:rPr lang="en" sz="1100">
                <a:solidFill>
                  <a:srgbClr val="222222"/>
                </a:solidFill>
                <a:highlight>
                  <a:schemeClr val="lt1"/>
                </a:highlight>
              </a:rPr>
              <a:t>Jarvis, M., Williams, J., Hurford, M., Lindsay, D., Lincoln, P., Giles, L., ... &amp; Safarian, T. (2017). Appropriate use of drug testing in clinical addiction medicine. </a:t>
            </a:r>
            <a:r>
              <a:rPr lang="en" sz="1100" i="1">
                <a:solidFill>
                  <a:srgbClr val="222222"/>
                </a:solidFill>
                <a:highlight>
                  <a:schemeClr val="lt1"/>
                </a:highlight>
              </a:rPr>
              <a:t>Journal of addiction medicine</a:t>
            </a:r>
            <a:r>
              <a:rPr lang="en" sz="1100">
                <a:solidFill>
                  <a:srgbClr val="222222"/>
                </a:solidFill>
                <a:highlight>
                  <a:schemeClr val="lt1"/>
                </a:highlight>
              </a:rPr>
              <a:t>, </a:t>
            </a:r>
            <a:r>
              <a:rPr lang="en" sz="1100" i="1">
                <a:solidFill>
                  <a:srgbClr val="222222"/>
                </a:solidFill>
                <a:highlight>
                  <a:schemeClr val="lt1"/>
                </a:highlight>
              </a:rPr>
              <a:t>11</a:t>
            </a:r>
            <a:r>
              <a:rPr lang="en" sz="1100">
                <a:solidFill>
                  <a:srgbClr val="222222"/>
                </a:solidFill>
                <a:highlight>
                  <a:schemeClr val="lt1"/>
                </a:highlight>
              </a:rPr>
              <a:t>(3), 163-173.</a:t>
            </a:r>
            <a:endParaRPr sz="11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126"/>
          <p:cNvSpPr txBox="1">
            <a:spLocks noGrp="1"/>
          </p:cNvSpPr>
          <p:nvPr>
            <p:ph type="title"/>
          </p:nvPr>
        </p:nvSpPr>
        <p:spPr>
          <a:xfrm>
            <a:off x="142725" y="9046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References</a:t>
            </a:r>
            <a:endParaRPr/>
          </a:p>
        </p:txBody>
      </p:sp>
      <p:sp>
        <p:nvSpPr>
          <p:cNvPr id="935" name="Google Shape;935;p126"/>
          <p:cNvSpPr txBox="1">
            <a:spLocks noGrp="1"/>
          </p:cNvSpPr>
          <p:nvPr>
            <p:ph type="body" idx="1"/>
          </p:nvPr>
        </p:nvSpPr>
        <p:spPr>
          <a:xfrm>
            <a:off x="628650" y="874119"/>
            <a:ext cx="7886700" cy="3263400"/>
          </a:xfrm>
          <a:prstGeom prst="rect">
            <a:avLst/>
          </a:prstGeom>
        </p:spPr>
        <p:txBody>
          <a:bodyPr spcFirstLastPara="1" wrap="square" lIns="68575" tIns="34275" rIns="68575" bIns="34275" anchor="t" anchorCtr="0">
            <a:noAutofit/>
          </a:bodyPr>
          <a:lstStyle/>
          <a:p>
            <a:pPr marL="457200" lvl="0" indent="-298450" algn="l" rtl="0">
              <a:lnSpc>
                <a:spcPct val="100000"/>
              </a:lnSpc>
              <a:spcBef>
                <a:spcPts val="0"/>
              </a:spcBef>
              <a:spcAft>
                <a:spcPts val="0"/>
              </a:spcAft>
              <a:buSzPts val="1100"/>
              <a:buFont typeface="Calibri"/>
              <a:buChar char="•"/>
            </a:pPr>
            <a:r>
              <a:rPr lang="en" sz="1100">
                <a:solidFill>
                  <a:srgbClr val="222222"/>
                </a:solidFill>
                <a:highlight>
                  <a:schemeClr val="lt1"/>
                </a:highlight>
              </a:rPr>
              <a:t>Baxter Sr, L., Brown, D. L., Hurford, D. M., Jacobs, W., Kleinschmidt, K., Kushner, M., ... &amp; Williams, J. (2017). Appropriate use of drug testing in clinical addiction medicine. </a:t>
            </a:r>
            <a:r>
              <a:rPr lang="en" sz="1100" i="1">
                <a:solidFill>
                  <a:srgbClr val="222222"/>
                </a:solidFill>
                <a:highlight>
                  <a:schemeClr val="lt1"/>
                </a:highlight>
              </a:rPr>
              <a:t>J Addict Med</a:t>
            </a:r>
            <a:r>
              <a:rPr lang="en" sz="1100">
                <a:solidFill>
                  <a:srgbClr val="222222"/>
                </a:solidFill>
                <a:highlight>
                  <a:schemeClr val="lt1"/>
                </a:highlight>
              </a:rPr>
              <a:t>, </a:t>
            </a:r>
            <a:r>
              <a:rPr lang="en" sz="1100" i="1">
                <a:solidFill>
                  <a:srgbClr val="222222"/>
                </a:solidFill>
                <a:highlight>
                  <a:schemeClr val="lt1"/>
                </a:highlight>
              </a:rPr>
              <a:t>11</a:t>
            </a:r>
            <a:r>
              <a:rPr lang="en" sz="1100">
                <a:solidFill>
                  <a:srgbClr val="222222"/>
                </a:solidFill>
                <a:highlight>
                  <a:schemeClr val="lt1"/>
                </a:highlight>
              </a:rPr>
              <a:t>, 1-56.</a:t>
            </a:r>
            <a:endParaRPr sz="1100">
              <a:solidFill>
                <a:srgbClr val="222222"/>
              </a:solidFill>
              <a:highlight>
                <a:schemeClr val="lt1"/>
              </a:highlight>
            </a:endParaRPr>
          </a:p>
          <a:p>
            <a:pPr marL="457200" lvl="0" indent="-298450" algn="l" rtl="0">
              <a:lnSpc>
                <a:spcPct val="100000"/>
              </a:lnSpc>
              <a:spcBef>
                <a:spcPts val="0"/>
              </a:spcBef>
              <a:spcAft>
                <a:spcPts val="0"/>
              </a:spcAft>
              <a:buSzPts val="1100"/>
              <a:buFont typeface="Calibri"/>
              <a:buChar char="•"/>
            </a:pPr>
            <a:r>
              <a:rPr lang="en" sz="1100">
                <a:highlight>
                  <a:schemeClr val="lt1"/>
                </a:highlight>
              </a:rPr>
              <a:t>Schmidt, S., Liddle, H., &amp; Dakof, G. (1996). Changes in parenting practices and adolescent drug abuse during Multidimensional Family Therapy. </a:t>
            </a:r>
            <a:r>
              <a:rPr lang="en" sz="1100" i="1">
                <a:highlight>
                  <a:schemeClr val="lt1"/>
                </a:highlight>
              </a:rPr>
              <a:t>Journal of Family Psychology.</a:t>
            </a:r>
            <a:endParaRPr sz="1100" i="1">
              <a:highlight>
                <a:schemeClr val="lt1"/>
              </a:highlight>
            </a:endParaRPr>
          </a:p>
          <a:p>
            <a:pPr marL="457200" lvl="0" indent="-298450" algn="l" rtl="0">
              <a:lnSpc>
                <a:spcPct val="100000"/>
              </a:lnSpc>
              <a:spcBef>
                <a:spcPts val="0"/>
              </a:spcBef>
              <a:spcAft>
                <a:spcPts val="0"/>
              </a:spcAft>
              <a:buSzPts val="1100"/>
              <a:buFont typeface="Calibri"/>
              <a:buChar char="•"/>
            </a:pPr>
            <a:r>
              <a:rPr lang="en" sz="1100">
                <a:highlight>
                  <a:schemeClr val="lt1"/>
                </a:highlight>
              </a:rPr>
              <a:t>Liddle, H., Rowe, C., Dakof, G., Henderson, C., &amp; Greenbaum, P. (2009). Multidimensional Family Therapy for young adolescent substance abuse: Twelve-month outcomes of a randomized controlled trial. </a:t>
            </a:r>
            <a:r>
              <a:rPr lang="en" sz="1100" i="1">
                <a:highlight>
                  <a:schemeClr val="lt1"/>
                </a:highlight>
              </a:rPr>
              <a:t>Journal of Consulting &amp; Clinical Psychology.</a:t>
            </a:r>
            <a:endParaRPr sz="1100" i="1">
              <a:highlight>
                <a:schemeClr val="lt1"/>
              </a:highlight>
            </a:endParaRPr>
          </a:p>
          <a:p>
            <a:pPr marL="457200" lvl="0" indent="-298450" algn="l" rtl="0">
              <a:lnSpc>
                <a:spcPct val="100000"/>
              </a:lnSpc>
              <a:spcBef>
                <a:spcPts val="0"/>
              </a:spcBef>
              <a:spcAft>
                <a:spcPts val="0"/>
              </a:spcAft>
              <a:buSzPts val="1100"/>
              <a:buFont typeface="Calibri"/>
              <a:buChar char="•"/>
            </a:pPr>
            <a:r>
              <a:rPr lang="en" sz="1100">
                <a:highlight>
                  <a:schemeClr val="lt1"/>
                </a:highlight>
              </a:rPr>
              <a:t>Millers, W. R., Rollnick, S. (2013) . Motivational Interviewing: Helping People Change.</a:t>
            </a:r>
            <a:endParaRPr sz="1100">
              <a:highlight>
                <a:schemeClr val="lt1"/>
              </a:highlight>
            </a:endParaRPr>
          </a:p>
          <a:p>
            <a:pPr marL="457200" lvl="0" indent="-298450" algn="l" rtl="0">
              <a:lnSpc>
                <a:spcPct val="100000"/>
              </a:lnSpc>
              <a:spcBef>
                <a:spcPts val="0"/>
              </a:spcBef>
              <a:spcAft>
                <a:spcPts val="0"/>
              </a:spcAft>
              <a:buSzPts val="1100"/>
              <a:buFont typeface="Calibri"/>
              <a:buChar char="•"/>
            </a:pPr>
            <a:r>
              <a:rPr lang="en" sz="1100">
                <a:highlight>
                  <a:schemeClr val="lt1"/>
                </a:highlight>
              </a:rPr>
              <a:t>Magill, M., Colby, S. M., Orchowski, L., Murphy, J. G., Hoadley, A., Brazil, L. A., &amp; Barnett, N. P. (2017). How does brief motivational intervention change heavy drinking and harm among underage young adult drinkers?, </a:t>
            </a:r>
            <a:r>
              <a:rPr lang="en" sz="1100" i="1">
                <a:highlight>
                  <a:schemeClr val="lt1"/>
                </a:highlight>
              </a:rPr>
              <a:t>Journal of Consulting and Clinical Psychology.</a:t>
            </a:r>
            <a:endParaRPr sz="1100" i="1">
              <a:highlight>
                <a:schemeClr val="lt1"/>
              </a:highlight>
            </a:endParaRPr>
          </a:p>
          <a:p>
            <a:pPr marL="457200" lvl="0" indent="-298450" algn="l" rtl="0">
              <a:lnSpc>
                <a:spcPct val="100000"/>
              </a:lnSpc>
              <a:spcBef>
                <a:spcPts val="0"/>
              </a:spcBef>
              <a:spcAft>
                <a:spcPts val="0"/>
              </a:spcAft>
              <a:buSzPts val="1100"/>
              <a:buFont typeface="Calibri"/>
              <a:buChar char="•"/>
            </a:pPr>
            <a:r>
              <a:rPr lang="en" sz="1100">
                <a:highlight>
                  <a:schemeClr val="lt1"/>
                </a:highlight>
              </a:rPr>
              <a:t>Colby, S. M., Orchowski, L., Magill, M., Murphy, J. G., Brazil, L. A., Apodaca, T. R., ... Barnett, N. P. (2018). Brief motivational intervention for underage young adult drinkers: Results from a randomized clinical trial. </a:t>
            </a:r>
            <a:r>
              <a:rPr lang="en" sz="1100" i="1">
                <a:highlight>
                  <a:schemeClr val="lt1"/>
                </a:highlight>
              </a:rPr>
              <a:t>Alcoholism: Clinical and Experimental Research.</a:t>
            </a:r>
            <a:endParaRPr sz="1100">
              <a:highlight>
                <a:schemeClr val="lt1"/>
              </a:highlight>
            </a:endParaRPr>
          </a:p>
          <a:p>
            <a:pPr marL="457200" lvl="0" indent="-298450" algn="l" rtl="0">
              <a:lnSpc>
                <a:spcPct val="100000"/>
              </a:lnSpc>
              <a:spcBef>
                <a:spcPts val="0"/>
              </a:spcBef>
              <a:spcAft>
                <a:spcPts val="0"/>
              </a:spcAft>
              <a:buSzPts val="1100"/>
              <a:buFont typeface="Calibri"/>
              <a:buChar char="•"/>
            </a:pPr>
            <a:r>
              <a:rPr lang="en" sz="1100"/>
              <a:t>Glass, Joseph E., McKay, James, R., Gustafson, David H., Kornfield, Rachel, Rathouz, Paul J., McTavish, Fiona M., Atwood, Amy K.,  Isham, Andrew, Quanbeck, Andrew, Shah, Dvanah (2017) Treatment seeking as a mechanism of change in a randomized controlled trial of a mobile health intervention to support recovery from alcohol use disorders</a:t>
            </a:r>
            <a:r>
              <a:rPr lang="en" sz="1100" i="1"/>
              <a:t> Journal of Substance Abuse.</a:t>
            </a:r>
            <a:endParaRPr sz="1100" i="1"/>
          </a:p>
          <a:p>
            <a:pPr marL="457200" lvl="0" indent="-298450" algn="l" rtl="0">
              <a:lnSpc>
                <a:spcPct val="100000"/>
              </a:lnSpc>
              <a:spcBef>
                <a:spcPts val="0"/>
              </a:spcBef>
              <a:spcAft>
                <a:spcPts val="0"/>
              </a:spcAft>
              <a:buSzPts val="1100"/>
              <a:buFont typeface="Calibri"/>
              <a:buChar char="•"/>
            </a:pPr>
            <a:r>
              <a:rPr lang="en" sz="1100"/>
              <a:t>Saxena, P., Grella, C. E., &amp; Messina, N. P. (October 2015): </a:t>
            </a:r>
            <a:r>
              <a:rPr lang="en" sz="1100">
                <a:uFill>
                  <a:noFill/>
                </a:uFill>
                <a:hlinkClick r:id="rId3"/>
              </a:rPr>
              <a:t>Continuing Care and Trauma in Women Offenders’ Substance Use, Psychiatric Status, and Self-Efficacy Outcomes</a:t>
            </a:r>
            <a:r>
              <a:rPr lang="en" sz="1100"/>
              <a:t>.</a:t>
            </a:r>
            <a:endParaRPr sz="1100"/>
          </a:p>
          <a:p>
            <a:pPr marL="457200" lvl="0" indent="-298450" algn="l" rtl="0">
              <a:lnSpc>
                <a:spcPct val="100000"/>
              </a:lnSpc>
              <a:spcBef>
                <a:spcPts val="0"/>
              </a:spcBef>
              <a:spcAft>
                <a:spcPts val="0"/>
              </a:spcAft>
              <a:buSzPts val="1100"/>
              <a:buFont typeface="Calibri"/>
              <a:buChar char="•"/>
            </a:pPr>
            <a:r>
              <a:rPr lang="en" sz="1100"/>
              <a:t>Kubiak, S. (August 2013).  </a:t>
            </a:r>
            <a:r>
              <a:rPr lang="en" sz="1100" i="1">
                <a:uFill>
                  <a:noFill/>
                </a:uFill>
                <a:hlinkClick r:id="rId4"/>
              </a:rPr>
              <a:t>Evaluation of Specialized Substance Abuse Treatment Services for Women: Report of Long-term Outcomes</a:t>
            </a:r>
            <a:r>
              <a:rPr lang="en" sz="1100" i="1"/>
              <a:t>.</a:t>
            </a:r>
            <a:endParaRPr sz="1100" i="1"/>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5" name="Google Shape;215;p36"/>
          <p:cNvSpPr/>
          <p:nvPr/>
        </p:nvSpPr>
        <p:spPr>
          <a:xfrm>
            <a:off x="-1" y="0"/>
            <a:ext cx="4572001" cy="5143500"/>
          </a:xfrm>
          <a:custGeom>
            <a:avLst/>
            <a:gdLst/>
            <a:ahLst/>
            <a:cxnLst/>
            <a:rect l="l" t="t" r="r" b="b"/>
            <a:pathLst>
              <a:path w="6096002" h="6858000" extrusionOk="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88900" dist="38100" algn="l" rotWithShape="0">
              <a:srgbClr val="D8D8D8">
                <a:alpha val="49803"/>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16" name="Google Shape;216;p36"/>
          <p:cNvSpPr/>
          <p:nvPr/>
        </p:nvSpPr>
        <p:spPr>
          <a:xfrm>
            <a:off x="3985" y="0"/>
            <a:ext cx="4564027" cy="5143500"/>
          </a:xfrm>
          <a:custGeom>
            <a:avLst/>
            <a:gdLst/>
            <a:ahLst/>
            <a:cxnLst/>
            <a:rect l="l" t="t" r="r" b="b"/>
            <a:pathLst>
              <a:path w="6085370" h="6858000" extrusionOk="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17" name="Google Shape;217;p36"/>
          <p:cNvSpPr txBox="1">
            <a:spLocks noGrp="1"/>
          </p:cNvSpPr>
          <p:nvPr>
            <p:ph type="title"/>
          </p:nvPr>
        </p:nvSpPr>
        <p:spPr>
          <a:xfrm>
            <a:off x="329185" y="644652"/>
            <a:ext cx="3624602" cy="93268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7F7F7F"/>
              </a:buClr>
              <a:buSzPts val="2700"/>
              <a:buFont typeface="Calibri"/>
              <a:buNone/>
            </a:pPr>
            <a:r>
              <a:rPr lang="en" sz="2700" dirty="0">
                <a:solidFill>
                  <a:srgbClr val="7F7F7F"/>
                </a:solidFill>
              </a:rPr>
              <a:t>Thank You!</a:t>
            </a:r>
            <a:endParaRPr sz="1100" dirty="0"/>
          </a:p>
        </p:txBody>
      </p:sp>
      <p:sp>
        <p:nvSpPr>
          <p:cNvPr id="218" name="Google Shape;218;p36"/>
          <p:cNvSpPr/>
          <p:nvPr/>
        </p:nvSpPr>
        <p:spPr>
          <a:xfrm>
            <a:off x="0" y="864108"/>
            <a:ext cx="96012" cy="490427"/>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19" name="Google Shape;219;p36"/>
          <p:cNvSpPr/>
          <p:nvPr/>
        </p:nvSpPr>
        <p:spPr>
          <a:xfrm>
            <a:off x="406394" y="1392377"/>
            <a:ext cx="3737610" cy="13716"/>
          </a:xfrm>
          <a:prstGeom prst="rect">
            <a:avLst/>
          </a:prstGeom>
          <a:solidFill>
            <a:srgbClr val="D5D5D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20" name="Google Shape;220;p36"/>
          <p:cNvSpPr txBox="1">
            <a:spLocks noGrp="1"/>
          </p:cNvSpPr>
          <p:nvPr>
            <p:ph type="body" idx="4294967295"/>
          </p:nvPr>
        </p:nvSpPr>
        <p:spPr>
          <a:xfrm>
            <a:off x="294124" y="1512263"/>
            <a:ext cx="3737610" cy="3241873"/>
          </a:xfrm>
          <a:prstGeom prst="rect">
            <a:avLst/>
          </a:prstGeom>
          <a:noFill/>
          <a:ln>
            <a:noFill/>
          </a:ln>
        </p:spPr>
        <p:txBody>
          <a:bodyPr spcFirstLastPara="1" wrap="square" lIns="68575" tIns="34275" rIns="68575" bIns="34275" anchor="t" anchorCtr="0">
            <a:noAutofit/>
          </a:bodyPr>
          <a:lstStyle/>
          <a:p>
            <a:pPr marL="95250" indent="0">
              <a:spcBef>
                <a:spcPts val="0"/>
              </a:spcBef>
              <a:buNone/>
            </a:pPr>
            <a:r>
              <a:rPr lang="en-US" sz="1600" b="1" dirty="0">
                <a:latin typeface="Calibri" panose="020F0502020204030204" pitchFamily="34" charset="0"/>
                <a:cs typeface="Calibri" panose="020F0502020204030204" pitchFamily="34" charset="0"/>
              </a:rPr>
              <a:t>Veronika </a:t>
            </a:r>
            <a:r>
              <a:rPr lang="en-US" sz="1600" b="1" dirty="0" err="1">
                <a:latin typeface="Calibri" panose="020F0502020204030204" pitchFamily="34" charset="0"/>
                <a:cs typeface="Calibri" panose="020F0502020204030204" pitchFamily="34" charset="0"/>
              </a:rPr>
              <a:t>Mesheriakova</a:t>
            </a:r>
            <a:r>
              <a:rPr lang="en-US" sz="1600" b="1" dirty="0">
                <a:latin typeface="Calibri" panose="020F0502020204030204" pitchFamily="34" charset="0"/>
                <a:cs typeface="Calibri" panose="020F0502020204030204" pitchFamily="34" charset="0"/>
              </a:rPr>
              <a:t>, MD </a:t>
            </a:r>
            <a:endParaRPr lang="en-US" sz="1600" dirty="0">
              <a:latin typeface="Calibri" panose="020F0502020204030204" pitchFamily="34" charset="0"/>
              <a:cs typeface="Calibri" panose="020F0502020204030204" pitchFamily="34" charset="0"/>
            </a:endParaRPr>
          </a:p>
          <a:p>
            <a:pPr marL="95250" indent="0">
              <a:spcBef>
                <a:spcPts val="0"/>
              </a:spcBef>
              <a:buNone/>
            </a:pPr>
            <a:r>
              <a:rPr lang="en-US" sz="1400" dirty="0">
                <a:latin typeface="Calibri" panose="020F0502020204030204" pitchFamily="34" charset="0"/>
                <a:cs typeface="Calibri" panose="020F0502020204030204" pitchFamily="34" charset="0"/>
              </a:rPr>
              <a:t>Assistant Professor of Pediatrics and Adolescent Medicine, UCSF; Director of UCSF Youth Outpatient Substance Use Program (</a:t>
            </a:r>
            <a:r>
              <a:rPr lang="en-US" sz="1400" dirty="0" err="1">
                <a:latin typeface="Calibri" panose="020F0502020204030204" pitchFamily="34" charset="0"/>
                <a:cs typeface="Calibri" panose="020F0502020204030204" pitchFamily="34" charset="0"/>
              </a:rPr>
              <a:t>YoSUP</a:t>
            </a:r>
            <a:r>
              <a:rPr lang="en-US" sz="1400" dirty="0">
                <a:latin typeface="Calibri" panose="020F0502020204030204" pitchFamily="34" charset="0"/>
                <a:cs typeface="Calibri" panose="020F0502020204030204" pitchFamily="34" charset="0"/>
              </a:rPr>
              <a:t>) </a:t>
            </a:r>
          </a:p>
          <a:p>
            <a:pPr marL="0" lvl="0" indent="0" algn="l" rtl="0">
              <a:lnSpc>
                <a:spcPct val="90000"/>
              </a:lnSpc>
              <a:spcBef>
                <a:spcPts val="0"/>
              </a:spcBef>
              <a:spcAft>
                <a:spcPts val="0"/>
              </a:spcAft>
              <a:buClr>
                <a:schemeClr val="dk1"/>
              </a:buClr>
              <a:buSzPts val="1700"/>
              <a:buNone/>
            </a:pPr>
            <a:endParaRPr lang="en-US" sz="1400" b="1" dirty="0">
              <a:latin typeface="Calibri" panose="020F0502020204030204" pitchFamily="34" charset="0"/>
              <a:cs typeface="Calibri" panose="020F0502020204030204" pitchFamily="34" charset="0"/>
            </a:endParaRPr>
          </a:p>
          <a:p>
            <a:pPr marL="0" lvl="0" indent="0">
              <a:spcBef>
                <a:spcPts val="0"/>
              </a:spcBef>
              <a:buSzPts val="1700"/>
              <a:buNone/>
            </a:pPr>
            <a:r>
              <a:rPr lang="en-US" sz="1600" b="1" dirty="0">
                <a:latin typeface="Calibri" panose="020F0502020204030204" pitchFamily="34" charset="0"/>
                <a:cs typeface="Calibri" panose="020F0502020204030204" pitchFamily="34" charset="0"/>
              </a:rPr>
              <a:t>Shannon Mountain-Ray, MSW, LICSW</a:t>
            </a:r>
          </a:p>
          <a:p>
            <a:pPr marL="0" indent="0">
              <a:spcBef>
                <a:spcPts val="0"/>
              </a:spcBef>
              <a:buSzPts val="1700"/>
              <a:buNone/>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Director of Integrated Care, Adolescent           Substance Use and Addiction Program’s Primary Care Program (ASAP-PC), Boston Children’s Hospital</a:t>
            </a:r>
            <a:r>
              <a:rPr lang="en-US" sz="1400" dirty="0">
                <a:latin typeface="Calibri" panose="020F0502020204030204" pitchFamily="34" charset="0"/>
                <a:cs typeface="Calibri" panose="020F0502020204030204" pitchFamily="34" charset="0"/>
              </a:rPr>
              <a:t> </a:t>
            </a:r>
          </a:p>
          <a:p>
            <a:pPr marL="0" indent="0">
              <a:spcBef>
                <a:spcPts val="0"/>
              </a:spcBef>
              <a:buSzPts val="1700"/>
              <a:buNone/>
            </a:pPr>
            <a:endParaRPr lang="en-US" sz="1400" dirty="0"/>
          </a:p>
          <a:p>
            <a:pPr marL="0" indent="0">
              <a:spcBef>
                <a:spcPts val="0"/>
              </a:spcBef>
              <a:buSzPts val="1700"/>
              <a:buNone/>
            </a:pPr>
            <a:r>
              <a:rPr lang="en-US" sz="1600" b="1" dirty="0"/>
              <a:t>Andrea Dickerson, LMFT, IADC</a:t>
            </a:r>
          </a:p>
          <a:p>
            <a:pPr marL="0" indent="0">
              <a:spcBef>
                <a:spcPts val="0"/>
              </a:spcBef>
              <a:buSzPts val="1700"/>
              <a:buNone/>
            </a:pPr>
            <a:r>
              <a:rPr lang="en-US" sz="1400" dirty="0">
                <a:solidFill>
                  <a:schemeClr val="tx1"/>
                </a:solidFill>
                <a:latin typeface="Calibri" panose="020F0502020204030204" pitchFamily="34" charset="0"/>
              </a:rPr>
              <a:t>Director of Behavioral Health – YSS </a:t>
            </a:r>
            <a:endParaRPr lang="en-US" sz="1400" dirty="0">
              <a:solidFill>
                <a:schemeClr val="tx1"/>
              </a:solidFill>
            </a:endParaRPr>
          </a:p>
          <a:p>
            <a:pPr marL="0" indent="0">
              <a:spcBef>
                <a:spcPts val="0"/>
              </a:spcBef>
              <a:buSzPts val="1700"/>
              <a:buNone/>
            </a:pPr>
            <a:endParaRPr lang="en-US" sz="1400" dirty="0"/>
          </a:p>
          <a:p>
            <a:pPr marL="0" indent="0">
              <a:spcBef>
                <a:spcPts val="0"/>
              </a:spcBef>
              <a:buSzPts val="1700"/>
              <a:buNone/>
            </a:pPr>
            <a:endParaRPr lang="en-US" sz="1400" dirty="0"/>
          </a:p>
          <a:p>
            <a:pPr marL="0" indent="0">
              <a:spcBef>
                <a:spcPts val="0"/>
              </a:spcBef>
              <a:buSzPts val="1700"/>
              <a:buNone/>
            </a:pPr>
            <a:endParaRPr sz="1200" dirty="0"/>
          </a:p>
        </p:txBody>
      </p:sp>
      <p:pic>
        <p:nvPicPr>
          <p:cNvPr id="221" name="Google Shape;221;p36" descr="Stacked color bars with 8 different colors" title="Stacked Color Bars"/>
          <p:cNvPicPr preferRelativeResize="0"/>
          <p:nvPr/>
        </p:nvPicPr>
        <p:blipFill rotWithShape="1">
          <a:blip r:embed="rId3">
            <a:alphaModFix/>
          </a:blip>
          <a:srcRect l="-16667" r="-16666"/>
          <a:stretch/>
        </p:blipFill>
        <p:spPr>
          <a:xfrm>
            <a:off x="6964608" y="4160861"/>
            <a:ext cx="2487302" cy="1243651"/>
          </a:xfrm>
          <a:prstGeom prst="rect">
            <a:avLst/>
          </a:prstGeom>
          <a:noFill/>
          <a:ln>
            <a:noFill/>
          </a:ln>
        </p:spPr>
      </p:pic>
      <p:pic>
        <p:nvPicPr>
          <p:cNvPr id="3" name="Picture 2">
            <a:extLst>
              <a:ext uri="{FF2B5EF4-FFF2-40B4-BE49-F238E27FC236}">
                <a16:creationId xmlns:a16="http://schemas.microsoft.com/office/drawing/2014/main" id="{7F35C2A7-6724-5340-95C0-43BF0824BE15}"/>
              </a:ext>
            </a:extLst>
          </p:cNvPr>
          <p:cNvPicPr>
            <a:picLocks noChangeAspect="1"/>
          </p:cNvPicPr>
          <p:nvPr/>
        </p:nvPicPr>
        <p:blipFill>
          <a:blip r:embed="rId4"/>
          <a:stretch>
            <a:fillRect/>
          </a:stretch>
        </p:blipFill>
        <p:spPr>
          <a:xfrm>
            <a:off x="5576871" y="2651968"/>
            <a:ext cx="1781008" cy="1781008"/>
          </a:xfrm>
          <a:prstGeom prst="rect">
            <a:avLst/>
          </a:prstGeom>
        </p:spPr>
      </p:pic>
      <p:pic>
        <p:nvPicPr>
          <p:cNvPr id="5" name="Picture 4">
            <a:extLst>
              <a:ext uri="{FF2B5EF4-FFF2-40B4-BE49-F238E27FC236}">
                <a16:creationId xmlns:a16="http://schemas.microsoft.com/office/drawing/2014/main" id="{47D4C48F-BD59-2A48-B03F-F8A6978E699A}"/>
              </a:ext>
            </a:extLst>
          </p:cNvPr>
          <p:cNvPicPr>
            <a:picLocks noChangeAspect="1"/>
          </p:cNvPicPr>
          <p:nvPr/>
        </p:nvPicPr>
        <p:blipFill>
          <a:blip r:embed="rId5"/>
          <a:stretch>
            <a:fillRect/>
          </a:stretch>
        </p:blipFill>
        <p:spPr>
          <a:xfrm>
            <a:off x="7074458" y="354606"/>
            <a:ext cx="1624338" cy="2075543"/>
          </a:xfrm>
          <a:prstGeom prst="rect">
            <a:avLst/>
          </a:prstGeom>
        </p:spPr>
      </p:pic>
      <p:pic>
        <p:nvPicPr>
          <p:cNvPr id="7" name="Picture 6">
            <a:extLst>
              <a:ext uri="{FF2B5EF4-FFF2-40B4-BE49-F238E27FC236}">
                <a16:creationId xmlns:a16="http://schemas.microsoft.com/office/drawing/2014/main" id="{A95FE932-E0B1-C74E-9EA7-9BBDCCB1730F}"/>
              </a:ext>
            </a:extLst>
          </p:cNvPr>
          <p:cNvPicPr>
            <a:picLocks noChangeAspect="1"/>
          </p:cNvPicPr>
          <p:nvPr/>
        </p:nvPicPr>
        <p:blipFill>
          <a:blip r:embed="rId6"/>
          <a:stretch>
            <a:fillRect/>
          </a:stretch>
        </p:blipFill>
        <p:spPr>
          <a:xfrm>
            <a:off x="4725602" y="354606"/>
            <a:ext cx="1959669" cy="1959669"/>
          </a:xfrm>
          <a:prstGeom prst="rect">
            <a:avLst/>
          </a:prstGeom>
        </p:spPr>
      </p:pic>
    </p:spTree>
    <p:extLst>
      <p:ext uri="{BB962C8B-B14F-4D97-AF65-F5344CB8AC3E}">
        <p14:creationId xmlns:p14="http://schemas.microsoft.com/office/powerpoint/2010/main" val="15458470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DBD027-A0EC-5648-8057-EEB27E7829C4}"/>
              </a:ext>
            </a:extLst>
          </p:cNvPr>
          <p:cNvSpPr txBox="1"/>
          <p:nvPr/>
        </p:nvSpPr>
        <p:spPr>
          <a:xfrm>
            <a:off x="2852423" y="4512614"/>
            <a:ext cx="3607078" cy="265457"/>
          </a:xfrm>
          <a:prstGeom prst="rect">
            <a:avLst/>
          </a:prstGeom>
          <a:noFill/>
        </p:spPr>
        <p:txBody>
          <a:bodyPr wrap="none" rtlCol="0">
            <a:spAutoFit/>
          </a:bodyPr>
          <a:lstStyle/>
          <a:p>
            <a:pPr algn="ctr" defTabSz="685800">
              <a:defRPr/>
            </a:pPr>
            <a:r>
              <a:rPr lang="en-US" sz="1125" dirty="0"/>
              <a:t>attcnetwork.org/centers/global-attc/tay-webinar-series</a:t>
            </a:r>
          </a:p>
        </p:txBody>
      </p:sp>
      <p:sp>
        <p:nvSpPr>
          <p:cNvPr id="4" name="TextBox 3"/>
          <p:cNvSpPr txBox="1"/>
          <p:nvPr/>
        </p:nvSpPr>
        <p:spPr>
          <a:xfrm>
            <a:off x="1449894" y="1343525"/>
            <a:ext cx="6412138" cy="3046988"/>
          </a:xfrm>
          <a:prstGeom prst="rect">
            <a:avLst/>
          </a:prstGeom>
          <a:noFill/>
        </p:spPr>
        <p:txBody>
          <a:bodyPr wrap="square" rtlCol="0">
            <a:spAutoFit/>
          </a:bodyPr>
          <a:lstStyle/>
          <a:p>
            <a:pPr marL="214313" indent="-214313">
              <a:spcBef>
                <a:spcPts val="900"/>
              </a:spcBef>
              <a:buFont typeface="Arial" panose="020B0604020202020204" pitchFamily="34" charset="0"/>
              <a:buChar char="•"/>
            </a:pPr>
            <a:r>
              <a:rPr lang="en-US" sz="1200" dirty="0">
                <a:hlinkClick r:id="rId4"/>
              </a:rPr>
              <a:t>CLAS Standards in Behavioral Health: Working with Youth and Adolescents </a:t>
            </a:r>
            <a:r>
              <a:rPr lang="en-US" sz="1200" dirty="0"/>
              <a:t>(Recorded webinar)</a:t>
            </a:r>
          </a:p>
          <a:p>
            <a:pPr marL="214313" indent="-214313">
              <a:spcBef>
                <a:spcPts val="900"/>
              </a:spcBef>
              <a:buFont typeface="Arial" panose="020B0604020202020204" pitchFamily="34" charset="0"/>
              <a:buChar char="•"/>
            </a:pPr>
            <a:r>
              <a:rPr lang="en-US" sz="1200" dirty="0">
                <a:hlinkClick r:id="rId5"/>
              </a:rPr>
              <a:t>Understanding Latino Youth Recovery: Issues, Assets and Creating Resiliency  </a:t>
            </a:r>
            <a:r>
              <a:rPr lang="en-US" sz="1200" dirty="0"/>
              <a:t>(Recorded webinar) </a:t>
            </a:r>
          </a:p>
          <a:p>
            <a:pPr marL="214313" indent="-214313">
              <a:spcBef>
                <a:spcPts val="900"/>
              </a:spcBef>
              <a:buFont typeface="Arial" panose="020B0604020202020204" pitchFamily="34" charset="0"/>
              <a:buChar char="•"/>
            </a:pPr>
            <a:r>
              <a:rPr lang="en-US" sz="1200" dirty="0"/>
              <a:t>Adolescent Brain Maturation and Health: Intersections on the Developmental Highway </a:t>
            </a:r>
          </a:p>
          <a:p>
            <a:pPr marL="557213" lvl="1" indent="-214313">
              <a:spcBef>
                <a:spcPts val="900"/>
              </a:spcBef>
              <a:buFont typeface="Arial" panose="020B0604020202020204" pitchFamily="34" charset="0"/>
              <a:buChar char="•"/>
            </a:pPr>
            <a:r>
              <a:rPr lang="en-US" sz="1200" dirty="0">
                <a:hlinkClick r:id="rId6"/>
              </a:rPr>
              <a:t>Recorded presentation</a:t>
            </a:r>
            <a:endParaRPr lang="en-US" sz="1200" dirty="0"/>
          </a:p>
          <a:p>
            <a:pPr marL="557213" lvl="1" indent="-214313">
              <a:spcBef>
                <a:spcPts val="900"/>
              </a:spcBef>
              <a:buFont typeface="Arial" panose="020B0604020202020204" pitchFamily="34" charset="0"/>
              <a:buChar char="•"/>
            </a:pPr>
            <a:r>
              <a:rPr lang="en-US" sz="1200" dirty="0">
                <a:hlinkClick r:id="rId7"/>
              </a:rPr>
              <a:t>Handouts</a:t>
            </a:r>
            <a:endParaRPr lang="en-US" sz="1200" dirty="0"/>
          </a:p>
          <a:p>
            <a:pPr marL="214313" indent="-214313">
              <a:spcBef>
                <a:spcPts val="900"/>
              </a:spcBef>
              <a:buFont typeface="Arial" panose="020B0604020202020204" pitchFamily="34" charset="0"/>
              <a:buChar char="•"/>
            </a:pPr>
            <a:r>
              <a:rPr lang="en-US" sz="1200" dirty="0">
                <a:hlinkClick r:id="rId8"/>
              </a:rPr>
              <a:t>Effects on Marijuana Use on Developing Adolescents</a:t>
            </a:r>
            <a:r>
              <a:rPr lang="en-US" sz="1200" dirty="0"/>
              <a:t> (Recorded webinar) </a:t>
            </a:r>
          </a:p>
          <a:p>
            <a:pPr marL="214313" indent="-214313">
              <a:spcBef>
                <a:spcPts val="900"/>
              </a:spcBef>
              <a:buFont typeface="Arial" panose="020B0604020202020204" pitchFamily="34" charset="0"/>
              <a:buChar char="•"/>
            </a:pPr>
            <a:r>
              <a:rPr lang="en-US" sz="1200" dirty="0">
                <a:hlinkClick r:id="rId9"/>
              </a:rPr>
              <a:t>Vaping Overview and CATCH My Breath Program</a:t>
            </a:r>
            <a:r>
              <a:rPr lang="en-US" sz="1200" dirty="0"/>
              <a:t> (Recorded webinar) </a:t>
            </a:r>
          </a:p>
          <a:p>
            <a:pPr marL="214313" indent="-214313">
              <a:spcBef>
                <a:spcPts val="900"/>
              </a:spcBef>
              <a:buFont typeface="Arial" panose="020B0604020202020204" pitchFamily="34" charset="0"/>
              <a:buChar char="•"/>
            </a:pPr>
            <a:r>
              <a:rPr lang="en-US" sz="1200" dirty="0">
                <a:hlinkClick r:id="rId10"/>
              </a:rPr>
              <a:t>Vaping 2: Education vs Punishment Using Deferred Citation</a:t>
            </a:r>
            <a:r>
              <a:rPr lang="en-US" sz="1200" dirty="0"/>
              <a:t> (Recorded webinar) </a:t>
            </a:r>
          </a:p>
          <a:p>
            <a:pPr marL="214313" indent="-214313">
              <a:spcBef>
                <a:spcPts val="900"/>
              </a:spcBef>
              <a:buFont typeface="Arial" panose="020B0604020202020204" pitchFamily="34" charset="0"/>
              <a:buChar char="•"/>
            </a:pPr>
            <a:r>
              <a:rPr lang="en-US" sz="1200" dirty="0">
                <a:hlinkClick r:id="rId11"/>
              </a:rPr>
              <a:t>Understanding Suicide Part 2 Adolescents and the Changing Brain</a:t>
            </a:r>
            <a:r>
              <a:rPr lang="en-US" sz="1200" dirty="0"/>
              <a:t> (Recorded webinar) </a:t>
            </a:r>
          </a:p>
        </p:txBody>
      </p:sp>
      <p:pic>
        <p:nvPicPr>
          <p:cNvPr id="16" name="Picture 15"/>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83292" y="328456"/>
            <a:ext cx="1733204" cy="728918"/>
          </a:xfrm>
          <a:prstGeom prst="rect">
            <a:avLst/>
          </a:prstGeom>
        </p:spPr>
      </p:pic>
      <p:sp>
        <p:nvSpPr>
          <p:cNvPr id="17" name="Title 1"/>
          <p:cNvSpPr txBox="1">
            <a:spLocks/>
          </p:cNvSpPr>
          <p:nvPr/>
        </p:nvSpPr>
        <p:spPr>
          <a:xfrm>
            <a:off x="1286988" y="508158"/>
            <a:ext cx="6737947" cy="50835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3375" kern="1200">
                <a:solidFill>
                  <a:schemeClr val="tx1"/>
                </a:solidFill>
                <a:latin typeface="+mj-lt"/>
                <a:ea typeface="+mj-ea"/>
                <a:cs typeface="+mj-cs"/>
              </a:defRPr>
            </a:lvl1pPr>
          </a:lstStyle>
          <a:p>
            <a:pPr algn="r">
              <a:lnSpc>
                <a:spcPct val="100000"/>
              </a:lnSpc>
            </a:pPr>
            <a:r>
              <a:rPr lang="en-US" sz="2800" b="1" dirty="0">
                <a:latin typeface="Calibri Light" panose="020F0302020204030204" pitchFamily="34" charset="0"/>
                <a:cs typeface="Calibri Light" panose="020F0302020204030204" pitchFamily="34" charset="0"/>
              </a:rPr>
              <a:t>Related Products &amp; Resources </a:t>
            </a:r>
            <a:br>
              <a:rPr lang="en-US" sz="2800" b="1" dirty="0">
                <a:latin typeface="Calibri Light" panose="020F0302020204030204" pitchFamily="34" charset="0"/>
                <a:cs typeface="Calibri Light" panose="020F0302020204030204" pitchFamily="34" charset="0"/>
              </a:rPr>
            </a:br>
            <a:r>
              <a:rPr lang="en-US" sz="2800" b="1" dirty="0">
                <a:latin typeface="Calibri Light" panose="020F0302020204030204" pitchFamily="34" charset="0"/>
                <a:cs typeface="Calibri Light" panose="020F0302020204030204" pitchFamily="34" charset="0"/>
              </a:rPr>
              <a:t>from the ATTC Network</a:t>
            </a:r>
          </a:p>
        </p:txBody>
      </p:sp>
    </p:spTree>
    <p:custDataLst>
      <p:tags r:id="rId1"/>
    </p:custDataLst>
    <p:extLst>
      <p:ext uri="{BB962C8B-B14F-4D97-AF65-F5344CB8AC3E}">
        <p14:creationId xmlns:p14="http://schemas.microsoft.com/office/powerpoint/2010/main" val="7687094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DBD027-A0EC-5648-8057-EEB27E7829C4}"/>
              </a:ext>
            </a:extLst>
          </p:cNvPr>
          <p:cNvSpPr txBox="1"/>
          <p:nvPr/>
        </p:nvSpPr>
        <p:spPr>
          <a:xfrm>
            <a:off x="2893964" y="4633800"/>
            <a:ext cx="3607078" cy="265457"/>
          </a:xfrm>
          <a:prstGeom prst="rect">
            <a:avLst/>
          </a:prstGeom>
          <a:noFill/>
        </p:spPr>
        <p:txBody>
          <a:bodyPr wrap="none" rtlCol="0">
            <a:spAutoFit/>
          </a:bodyPr>
          <a:lstStyle/>
          <a:p>
            <a:pPr algn="ctr" defTabSz="685800">
              <a:defRPr/>
            </a:pPr>
            <a:r>
              <a:rPr lang="en-US" sz="1125" dirty="0"/>
              <a:t>attcnetwork.org/centers/global-attc/tay-webinar-series</a:t>
            </a:r>
          </a:p>
        </p:txBody>
      </p:sp>
      <p:sp>
        <p:nvSpPr>
          <p:cNvPr id="4" name="TextBox 3"/>
          <p:cNvSpPr txBox="1"/>
          <p:nvPr/>
        </p:nvSpPr>
        <p:spPr>
          <a:xfrm>
            <a:off x="1544548" y="1147181"/>
            <a:ext cx="6305912" cy="3416320"/>
          </a:xfrm>
          <a:prstGeom prst="rect">
            <a:avLst/>
          </a:prstGeom>
          <a:noFill/>
        </p:spPr>
        <p:txBody>
          <a:bodyPr wrap="square" rtlCol="0">
            <a:spAutoFit/>
          </a:bodyPr>
          <a:lstStyle/>
          <a:p>
            <a:pPr marL="214313" indent="-214313">
              <a:spcBef>
                <a:spcPts val="900"/>
              </a:spcBef>
              <a:buFont typeface="Arial" panose="020B0604020202020204" pitchFamily="34" charset="0"/>
              <a:buChar char="•"/>
            </a:pPr>
            <a:r>
              <a:rPr lang="en-US" sz="1200" dirty="0">
                <a:hlinkClick r:id="rId4"/>
              </a:rPr>
              <a:t>Underage Alcohol Use: An Overview of Data and Strategies</a:t>
            </a:r>
            <a:r>
              <a:rPr lang="en-US" sz="1200" dirty="0"/>
              <a:t> (Recorded webinar) </a:t>
            </a:r>
          </a:p>
          <a:p>
            <a:pPr marL="214313" indent="-214313">
              <a:spcBef>
                <a:spcPts val="900"/>
              </a:spcBef>
              <a:buFont typeface="Arial" panose="020B0604020202020204" pitchFamily="34" charset="0"/>
              <a:buChar char="•"/>
            </a:pPr>
            <a:r>
              <a:rPr lang="en-US" sz="1200" dirty="0">
                <a:hlinkClick r:id="rId5"/>
              </a:rPr>
              <a:t>Youth Opioid Addiction: What Preventionists Need to Know</a:t>
            </a:r>
            <a:r>
              <a:rPr lang="en-US" sz="1200" dirty="0"/>
              <a:t> (Recorded webinar) </a:t>
            </a:r>
          </a:p>
          <a:p>
            <a:pPr marL="214313" indent="-214313">
              <a:spcBef>
                <a:spcPts val="900"/>
              </a:spcBef>
              <a:buFont typeface="Arial" panose="020B0604020202020204" pitchFamily="34" charset="0"/>
              <a:buChar char="•"/>
            </a:pPr>
            <a:r>
              <a:rPr lang="en-US" sz="1200" dirty="0">
                <a:hlinkClick r:id="rId6"/>
              </a:rPr>
              <a:t>Selecting and Implementing Evidence-Based Practices to Address Substance Misuse Among Young Adults: Webinar on SAMHSA’s Resource Guide</a:t>
            </a:r>
            <a:endParaRPr lang="en-US" sz="1200" dirty="0"/>
          </a:p>
          <a:p>
            <a:pPr marL="214313" indent="-214313">
              <a:spcBef>
                <a:spcPts val="900"/>
              </a:spcBef>
              <a:buFont typeface="Arial" panose="020B0604020202020204" pitchFamily="34" charset="0"/>
              <a:buChar char="•"/>
            </a:pPr>
            <a:r>
              <a:rPr lang="en-US" sz="1200" dirty="0">
                <a:hlinkClick r:id="rId7"/>
              </a:rPr>
              <a:t>Preventing Youth Vaping (Webinar Series) Part 1 of 2: The Extent and Risk Factors for Youth Vaping</a:t>
            </a:r>
            <a:r>
              <a:rPr lang="en-US" sz="1200" dirty="0"/>
              <a:t> (Recorded webinar) </a:t>
            </a:r>
          </a:p>
          <a:p>
            <a:pPr marL="214313" indent="-214313">
              <a:spcBef>
                <a:spcPts val="900"/>
              </a:spcBef>
              <a:buFont typeface="Arial" panose="020B0604020202020204" pitchFamily="34" charset="0"/>
              <a:buChar char="•"/>
            </a:pPr>
            <a:r>
              <a:rPr lang="en-US" sz="1200" dirty="0">
                <a:hlinkClick r:id="rId8"/>
              </a:rPr>
              <a:t>Preventing Youth Vaping Part 2 of 2: Policy Recommendations and Promising Practices for Addressing Youth Vaping</a:t>
            </a:r>
            <a:r>
              <a:rPr lang="en-US" sz="1200" dirty="0"/>
              <a:t> (Recorded webinar) </a:t>
            </a:r>
          </a:p>
          <a:p>
            <a:pPr marL="214313" indent="-214313">
              <a:spcBef>
                <a:spcPts val="900"/>
              </a:spcBef>
              <a:buFont typeface="Arial" panose="020B0604020202020204" pitchFamily="34" charset="0"/>
              <a:buChar char="•"/>
            </a:pPr>
            <a:r>
              <a:rPr lang="en-US" sz="1200" dirty="0">
                <a:hlinkClick r:id="rId9"/>
              </a:rPr>
              <a:t>The Benefits of Engaging Youth in Communities: Insights and Evidence from Developmental Science</a:t>
            </a:r>
            <a:r>
              <a:rPr lang="en-US" sz="1200" dirty="0"/>
              <a:t> (Recorded webinar) </a:t>
            </a:r>
          </a:p>
          <a:p>
            <a:pPr marL="214313" indent="-214313">
              <a:spcBef>
                <a:spcPts val="900"/>
              </a:spcBef>
              <a:buFont typeface="Arial" panose="020B0604020202020204" pitchFamily="34" charset="0"/>
              <a:buChar char="•"/>
            </a:pPr>
            <a:r>
              <a:rPr lang="en-US" sz="1200" dirty="0">
                <a:hlinkClick r:id="rId10"/>
              </a:rPr>
              <a:t>Vaping and LGBTQ Youth</a:t>
            </a:r>
            <a:r>
              <a:rPr lang="en-US" sz="1200" dirty="0"/>
              <a:t> (Recorded webinar) </a:t>
            </a:r>
          </a:p>
          <a:p>
            <a:pPr marL="214313" indent="-214313">
              <a:spcBef>
                <a:spcPts val="900"/>
              </a:spcBef>
              <a:buFont typeface="Arial" panose="020B0604020202020204" pitchFamily="34" charset="0"/>
              <a:buChar char="•"/>
            </a:pPr>
            <a:r>
              <a:rPr lang="en-US" sz="1200" dirty="0">
                <a:hlinkClick r:id="rId11"/>
              </a:rPr>
              <a:t>Informing Prevention 6-Part Webinar Series on Adolescents: Mountain Plains PTTC</a:t>
            </a:r>
            <a:endParaRPr lang="en-US" sz="1200" dirty="0"/>
          </a:p>
          <a:p>
            <a:pPr marL="214313" indent="-214313">
              <a:spcBef>
                <a:spcPts val="900"/>
              </a:spcBef>
              <a:buFont typeface="Arial" panose="020B0604020202020204" pitchFamily="34" charset="0"/>
              <a:buChar char="•"/>
            </a:pPr>
            <a:r>
              <a:rPr lang="en-US" sz="1200" dirty="0">
                <a:hlinkClick r:id="rId12"/>
              </a:rPr>
              <a:t>Adolescent SBIRT Pocket Card</a:t>
            </a:r>
            <a:endParaRPr lang="en-US" sz="1200" dirty="0"/>
          </a:p>
        </p:txBody>
      </p:sp>
      <p:sp>
        <p:nvSpPr>
          <p:cNvPr id="17" name="Title 1"/>
          <p:cNvSpPr txBox="1">
            <a:spLocks/>
          </p:cNvSpPr>
          <p:nvPr/>
        </p:nvSpPr>
        <p:spPr>
          <a:xfrm>
            <a:off x="1328529" y="545627"/>
            <a:ext cx="6737947" cy="50835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3375" kern="1200">
                <a:solidFill>
                  <a:schemeClr val="tx1"/>
                </a:solidFill>
                <a:latin typeface="+mj-lt"/>
                <a:ea typeface="+mj-ea"/>
                <a:cs typeface="+mj-cs"/>
              </a:defRPr>
            </a:lvl1pPr>
          </a:lstStyle>
          <a:p>
            <a:pPr algn="r">
              <a:lnSpc>
                <a:spcPct val="100000"/>
              </a:lnSpc>
            </a:pPr>
            <a:r>
              <a:rPr lang="en-US" sz="2800" b="1" dirty="0">
                <a:latin typeface="Calibri Light" panose="020F0302020204030204" pitchFamily="34" charset="0"/>
                <a:cs typeface="Calibri Light" panose="020F0302020204030204" pitchFamily="34" charset="0"/>
              </a:rPr>
              <a:t>Related Products &amp; Resources </a:t>
            </a:r>
            <a:br>
              <a:rPr lang="en-US" sz="2800" b="1" dirty="0">
                <a:latin typeface="Calibri Light" panose="020F0302020204030204" pitchFamily="34" charset="0"/>
                <a:cs typeface="Calibri Light" panose="020F0302020204030204" pitchFamily="34" charset="0"/>
              </a:rPr>
            </a:br>
            <a:r>
              <a:rPr lang="en-US" sz="2800" b="1" dirty="0">
                <a:latin typeface="Calibri Light" panose="020F0302020204030204" pitchFamily="34" charset="0"/>
                <a:cs typeface="Calibri Light" panose="020F0302020204030204" pitchFamily="34" charset="0"/>
              </a:rPr>
              <a:t>from the PTTC Network</a:t>
            </a:r>
          </a:p>
        </p:txBody>
      </p:sp>
      <p:pic>
        <p:nvPicPr>
          <p:cNvPr id="2" name="Picture 1"/>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62728" y="235320"/>
            <a:ext cx="1700417" cy="689358"/>
          </a:xfrm>
          <a:prstGeom prst="rect">
            <a:avLst/>
          </a:prstGeom>
        </p:spPr>
      </p:pic>
    </p:spTree>
    <p:custDataLst>
      <p:tags r:id="rId1"/>
    </p:custDataLst>
    <p:extLst>
      <p:ext uri="{BB962C8B-B14F-4D97-AF65-F5344CB8AC3E}">
        <p14:creationId xmlns:p14="http://schemas.microsoft.com/office/powerpoint/2010/main" val="1532049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TotalTime>
  <Words>11505</Words>
  <Application>Microsoft Macintosh PowerPoint</Application>
  <PresentationFormat>On-screen Show (16:9)</PresentationFormat>
  <Paragraphs>1025</Paragraphs>
  <Slides>103</Slides>
  <Notes>103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103</vt:i4>
      </vt:variant>
    </vt:vector>
  </HeadingPairs>
  <TitlesOfParts>
    <vt:vector size="112" baseType="lpstr">
      <vt:lpstr>Calibri</vt:lpstr>
      <vt:lpstr>Arial</vt:lpstr>
      <vt:lpstr>Century</vt:lpstr>
      <vt:lpstr>Calibri Light</vt:lpstr>
      <vt:lpstr>Arial Narrow</vt:lpstr>
      <vt:lpstr>Times New Roman</vt:lpstr>
      <vt:lpstr>Times</vt:lpstr>
      <vt:lpstr>Simple Light</vt:lpstr>
      <vt:lpstr>Office Theme</vt:lpstr>
      <vt:lpstr>Who? What? Where? Why? Clinical Sites for TAY Addiction Treatment</vt:lpstr>
      <vt:lpstr>PowerPoint Presentation</vt:lpstr>
      <vt:lpstr>PowerPoint Presentation</vt:lpstr>
      <vt:lpstr>PowerPoint Presentation</vt:lpstr>
      <vt:lpstr>Webinar Presenters</vt:lpstr>
      <vt:lpstr>PowerPoint Presentation</vt:lpstr>
      <vt:lpstr>Objectives</vt:lpstr>
      <vt:lpstr>Substance Use and Addiction as a Pediatric Priority</vt:lpstr>
      <vt:lpstr>Substance Use and Addiction as a Pediatric Priority</vt:lpstr>
      <vt:lpstr>Substance Use and Addiction as a Pediatric Priority</vt:lpstr>
      <vt:lpstr>Addiction Usually Starts in Adolescence </vt:lpstr>
      <vt:lpstr>Earlier Substance Use Impacts Duration of Illness</vt:lpstr>
      <vt:lpstr>Early Addiction Treatment is Effective</vt:lpstr>
      <vt:lpstr>TAY Addiction Treatment Availability</vt:lpstr>
      <vt:lpstr>General Treatment Principles for TAY</vt:lpstr>
      <vt:lpstr>Unique Aspects of TAY Addiction Treatment</vt:lpstr>
      <vt:lpstr>Unique Aspects of TAY Addiction Treatment</vt:lpstr>
      <vt:lpstr>Unique Aspects of TAY Addiction Treatment</vt:lpstr>
      <vt:lpstr>PowerPoint Presentation</vt:lpstr>
      <vt:lpstr>ASAM Levels of Care</vt:lpstr>
      <vt:lpstr>0.5 - Early Intervention</vt:lpstr>
      <vt:lpstr>1 - Outpatient Services</vt:lpstr>
      <vt:lpstr>2.1 - Intensive Outpatient Programs (IOP)</vt:lpstr>
      <vt:lpstr>2.5 - Partial Hospitalization Programs (PHP)</vt:lpstr>
      <vt:lpstr>3.1 – Clinically Managed Low-Intensity Residential Services</vt:lpstr>
      <vt:lpstr>*3.3 – Clinically Managed Population-Specific High-Intensity Residential Services</vt:lpstr>
      <vt:lpstr>3.5 – Clinically Managed Medium-Intensity Residential Services</vt:lpstr>
      <vt:lpstr>3.7 – Medically Monitored High-Intensity Inpatient Services</vt:lpstr>
      <vt:lpstr>4 - Medically Managed Intensive Inpatient Services</vt:lpstr>
      <vt:lpstr>Treatment Matching</vt:lpstr>
      <vt:lpstr>ASAM Dimensions</vt:lpstr>
      <vt:lpstr>ASAM Dimensions </vt:lpstr>
      <vt:lpstr>ASAM Treatment Matching Matrix </vt:lpstr>
      <vt:lpstr>ASAM Treatment Matching Matrix </vt:lpstr>
      <vt:lpstr>ASAM Treatment Matching Matrix </vt:lpstr>
      <vt:lpstr>ASAM Treatment Matching Matrix </vt:lpstr>
      <vt:lpstr>ASAM Treatment Matching Matrix </vt:lpstr>
      <vt:lpstr>ASAM Treatment Matching Matrix </vt:lpstr>
      <vt:lpstr>PowerPoint Presentation</vt:lpstr>
      <vt:lpstr>PowerPoint Presentation</vt:lpstr>
      <vt:lpstr>Adolescent Substance Use and Addiction Program (ASAP):</vt:lpstr>
      <vt:lpstr>Adolescent Substance Use and Treatment</vt:lpstr>
      <vt:lpstr>PowerPoint Presentation</vt:lpstr>
      <vt:lpstr>PowerPoint Presentation</vt:lpstr>
      <vt:lpstr>PowerPoint Presentation</vt:lpstr>
      <vt:lpstr>PowerPoint Presentation</vt:lpstr>
      <vt:lpstr>Novel Approaches to Integrated Care  for Transitional Age Youth </vt:lpstr>
      <vt:lpstr>Integration Efforts</vt:lpstr>
      <vt:lpstr>PowerPoint Presentation</vt:lpstr>
      <vt:lpstr>PowerPoint Presentation</vt:lpstr>
      <vt:lpstr>ASAP - Primary Care (ASAP-PC):</vt:lpstr>
      <vt:lpstr>Care Model</vt:lpstr>
      <vt:lpstr>Support by Addiction Specialty Program</vt:lpstr>
      <vt:lpstr>Screening Rates</vt:lpstr>
      <vt:lpstr>Pilot (12 months)</vt:lpstr>
      <vt:lpstr>Results: Scale up to date</vt:lpstr>
      <vt:lpstr>Telephonic Consultation</vt:lpstr>
      <vt:lpstr>Telephonic Support for Youth SUD:  Call Volume</vt:lpstr>
      <vt:lpstr>PowerPoint Presentation</vt:lpstr>
      <vt:lpstr>Table of Contents</vt:lpstr>
      <vt:lpstr>Virtual Counseling</vt:lpstr>
      <vt:lpstr> School Partnership School-Based Virtual Vaping Group Therapy  </vt:lpstr>
      <vt:lpstr>Group Structure</vt:lpstr>
      <vt:lpstr>Proportion reporting past 7-day abstinence (N=15)</vt:lpstr>
      <vt:lpstr>Juvenile Justice Partnership</vt:lpstr>
      <vt:lpstr>Services</vt:lpstr>
      <vt:lpstr>PowerPoint Presentation</vt:lpstr>
      <vt:lpstr>Monitoring</vt:lpstr>
      <vt:lpstr>Pharmacologic Treatment</vt:lpstr>
      <vt:lpstr>Behavioral Treatment</vt:lpstr>
      <vt:lpstr>Behavioral Treatment</vt:lpstr>
      <vt:lpstr>UCSF Youth Outpatient Substance Use Program (YoSUP)</vt:lpstr>
      <vt:lpstr>UCSF Youth Outpatient Substance Use Program (YoSUP)</vt:lpstr>
      <vt:lpstr>PowerPoint Presentation</vt:lpstr>
      <vt:lpstr>PowerPoint Presentation</vt:lpstr>
      <vt:lpstr>PowerPoint Presentation</vt:lpstr>
      <vt:lpstr>PowerPoint Presentation</vt:lpstr>
      <vt:lpstr>YSS</vt:lpstr>
      <vt:lpstr>YSS</vt:lpstr>
      <vt:lpstr>YSS - SUD Outpatient and Intensive Outpatient</vt:lpstr>
      <vt:lpstr>Multi-Dimensional Family Therapy (MDFT)</vt:lpstr>
      <vt:lpstr>Motivational Interviewing</vt:lpstr>
      <vt:lpstr>PowerPoint Presentation</vt:lpstr>
      <vt:lpstr>YSS- SUD Residential</vt:lpstr>
      <vt:lpstr>YSS- SUD Residential</vt:lpstr>
      <vt:lpstr>YSS - SUD Residential</vt:lpstr>
      <vt:lpstr>PowerPoint Presentation</vt:lpstr>
      <vt:lpstr>PowerPoint Presentation</vt:lpstr>
      <vt:lpstr>Community Reinforcement and Family Training (CRAFT) </vt:lpstr>
      <vt:lpstr>Community Reinforcement and Family Training (CRAFT) </vt:lpstr>
      <vt:lpstr>Community Reinforcement and Family Training (CRAFT)</vt:lpstr>
      <vt:lpstr>Community Reinforcement and Family Training (CRAFT) </vt:lpstr>
      <vt:lpstr>Community Reinforcement and Family Training (CRAFT)</vt:lpstr>
      <vt:lpstr>References</vt:lpstr>
      <vt:lpstr>References</vt:lpstr>
      <vt:lpstr>References</vt:lpstr>
      <vt:lpstr>Thank You!</vt:lpstr>
      <vt:lpstr>PowerPoint Presentation</vt:lpstr>
      <vt:lpstr>PowerPoint Presentation</vt:lpstr>
      <vt:lpstr>PowerPoint Presentation</vt:lpstr>
      <vt:lpstr>PowerPoint Presentation</vt:lpstr>
      <vt:lpstr>PowerPoint Presentation</vt:lpstr>
      <vt:lpstr>Who? What? Where? Why? Clinical Sites for TAY Addiction Treatment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What? Where? Why? Clinical Sites for TAY Addiction Treatment</dc:title>
  <cp:lastModifiedBy>Rebecca Northup</cp:lastModifiedBy>
  <cp:revision>5</cp:revision>
  <dcterms:modified xsi:type="dcterms:W3CDTF">2021-04-09T18:35:15Z</dcterms:modified>
</cp:coreProperties>
</file>